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252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8" autoAdjust="0"/>
    <p:restoredTop sz="94660"/>
  </p:normalViewPr>
  <p:slideViewPr>
    <p:cSldViewPr snapToGrid="0">
      <p:cViewPr varScale="1">
        <p:scale>
          <a:sx n="153" d="100"/>
          <a:sy n="153" d="100"/>
        </p:scale>
        <p:origin x="162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612AC-3DBB-4865-87EC-BB7E769C6199}" type="datetimeFigureOut">
              <a:rPr lang="en-US" smtClean="0"/>
              <a:t>7/26/2018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87383-72F4-4D4D-B75E-AF7EEC329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114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612AC-3DBB-4865-87EC-BB7E769C6199}" type="datetimeFigureOut">
              <a:rPr lang="en-US" smtClean="0"/>
              <a:t>7/26/2018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87383-72F4-4D4D-B75E-AF7EEC329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7653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612AC-3DBB-4865-87EC-BB7E769C6199}" type="datetimeFigureOut">
              <a:rPr lang="en-US" smtClean="0"/>
              <a:t>7/26/2018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87383-72F4-4D4D-B75E-AF7EEC329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148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612AC-3DBB-4865-87EC-BB7E769C6199}" type="datetimeFigureOut">
              <a:rPr lang="en-US" smtClean="0"/>
              <a:t>7/26/2018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87383-72F4-4D4D-B75E-AF7EEC329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9628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612AC-3DBB-4865-87EC-BB7E769C6199}" type="datetimeFigureOut">
              <a:rPr lang="en-US" smtClean="0"/>
              <a:t>7/26/2018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87383-72F4-4D4D-B75E-AF7EEC329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1189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612AC-3DBB-4865-87EC-BB7E769C6199}" type="datetimeFigureOut">
              <a:rPr lang="en-US" smtClean="0"/>
              <a:t>7/26/2018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87383-72F4-4D4D-B75E-AF7EEC329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0410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612AC-3DBB-4865-87EC-BB7E769C6199}" type="datetimeFigureOut">
              <a:rPr lang="en-US" smtClean="0"/>
              <a:t>7/26/2018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87383-72F4-4D4D-B75E-AF7EEC329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010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612AC-3DBB-4865-87EC-BB7E769C6199}" type="datetimeFigureOut">
              <a:rPr lang="en-US" smtClean="0"/>
              <a:t>7/26/2018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87383-72F4-4D4D-B75E-AF7EEC329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741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612AC-3DBB-4865-87EC-BB7E769C6199}" type="datetimeFigureOut">
              <a:rPr lang="en-US" smtClean="0"/>
              <a:t>7/26/2018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87383-72F4-4D4D-B75E-AF7EEC329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3283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612AC-3DBB-4865-87EC-BB7E769C6199}" type="datetimeFigureOut">
              <a:rPr lang="en-US" smtClean="0"/>
              <a:t>7/26/2018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87383-72F4-4D4D-B75E-AF7EEC329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289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612AC-3DBB-4865-87EC-BB7E769C6199}" type="datetimeFigureOut">
              <a:rPr lang="en-US" smtClean="0"/>
              <a:t>7/26/2018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87383-72F4-4D4D-B75E-AF7EEC329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695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8612AC-3DBB-4865-87EC-BB7E769C6199}" type="datetimeFigureOut">
              <a:rPr lang="en-US" smtClean="0"/>
              <a:t>7/26/2018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987383-72F4-4D4D-B75E-AF7EEC329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4929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401417" y="2017644"/>
            <a:ext cx="9379428" cy="3970318"/>
            <a:chOff x="1401417" y="2017644"/>
            <a:chExt cx="9379428" cy="3970318"/>
          </a:xfrm>
        </p:grpSpPr>
        <p:sp>
          <p:nvSpPr>
            <p:cNvPr id="4" name="TextBox 3"/>
            <p:cNvSpPr txBox="1"/>
            <p:nvPr/>
          </p:nvSpPr>
          <p:spPr>
            <a:xfrm>
              <a:off x="1401417" y="2017644"/>
              <a:ext cx="3138616" cy="3970318"/>
            </a:xfrm>
            <a:prstGeom prst="rect">
              <a:avLst/>
            </a:prstGeom>
            <a:solidFill>
              <a:srgbClr val="92D050"/>
            </a:solidFill>
          </p:spPr>
          <p:txBody>
            <a:bodyPr wrap="none" rtlCol="0">
              <a:spAutoFit/>
            </a:bodyPr>
            <a:lstStyle/>
            <a:p>
              <a:pPr marL="342900" indent="-342900">
                <a:buAutoNum type="arabicParenR"/>
              </a:pPr>
              <a:r>
                <a:rPr lang="en-US" smtClean="0"/>
                <a:t>Avlastning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en-US" smtClean="0"/>
                <a:t>Ro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en-US" smtClean="0"/>
                <a:t>Aktivitetsendring</a:t>
              </a:r>
            </a:p>
            <a:p>
              <a:r>
                <a:rPr lang="en-US" smtClean="0"/>
                <a:t>2)  Ergonomiske tiltak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en-US" smtClean="0"/>
                <a:t>Teknikk + utstyr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en-US" smtClean="0"/>
                <a:t>Evt. sykmelding</a:t>
              </a:r>
            </a:p>
            <a:p>
              <a:r>
                <a:rPr lang="en-US" smtClean="0"/>
                <a:t>3)  Eventuelt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en-US" smtClean="0"/>
                <a:t>Is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en-US" smtClean="0"/>
                <a:t>NSAID i 10-21 dager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en-US" smtClean="0"/>
                <a:t>Ortose</a:t>
              </a:r>
            </a:p>
            <a:p>
              <a:endParaRPr lang="en-US"/>
            </a:p>
            <a:p>
              <a:r>
                <a:rPr lang="en-US" b="1" smtClean="0"/>
                <a:t>Ved sterke smerter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en-US" smtClean="0"/>
                <a:t>MR kontroll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en-US" smtClean="0"/>
                <a:t>Kortikosteroid injeksjon</a:t>
              </a:r>
              <a:endParaRPr lang="en-US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4540033" y="2017644"/>
              <a:ext cx="3138616" cy="3970318"/>
            </a:xfrm>
            <a:prstGeom prst="rect">
              <a:avLst/>
            </a:prstGeom>
            <a:solidFill>
              <a:srgbClr val="FFC000"/>
            </a:solidFill>
          </p:spPr>
          <p:txBody>
            <a:bodyPr wrap="none" rtlCol="0">
              <a:spAutoFit/>
            </a:bodyPr>
            <a:lstStyle/>
            <a:p>
              <a:pPr marL="342900" indent="-342900">
                <a:buAutoNum type="arabicParenR"/>
              </a:pPr>
              <a:r>
                <a:rPr lang="en-US" smtClean="0"/>
                <a:t>Fysioterapi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en-US" smtClean="0"/>
                <a:t>Eksentrisk program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en-US" smtClean="0"/>
                <a:t>Tøyinger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en-US" smtClean="0"/>
                <a:t>Evt. bløtdelsbehandling</a:t>
              </a:r>
            </a:p>
            <a:p>
              <a:r>
                <a:rPr lang="en-US" smtClean="0"/>
                <a:t>2)   Evt. Low-level laser therapy</a:t>
              </a:r>
              <a:br>
                <a:rPr lang="en-US" smtClean="0"/>
              </a:br>
              <a:r>
                <a:rPr lang="en-US" smtClean="0"/>
                <a:t>       (LLLT) lateralt</a:t>
              </a:r>
            </a:p>
            <a:p>
              <a:endParaRPr lang="en-US" smtClean="0"/>
            </a:p>
            <a:p>
              <a:endParaRPr lang="en-US"/>
            </a:p>
            <a:p>
              <a:endParaRPr lang="en-US" smtClean="0"/>
            </a:p>
            <a:p>
              <a:endParaRPr lang="en-US"/>
            </a:p>
            <a:p>
              <a:endParaRPr lang="en-US"/>
            </a:p>
            <a:p>
              <a:r>
                <a:rPr lang="en-US" b="1" smtClean="0"/>
                <a:t>Dersom ingen bedring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en-US" smtClean="0"/>
                <a:t>MR kontroll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en-US" smtClean="0"/>
                <a:t>PRP injeksjon lateralt</a:t>
              </a:r>
              <a:endParaRPr lang="en-US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7678649" y="2017644"/>
              <a:ext cx="3102196" cy="3970318"/>
            </a:xfrm>
            <a:prstGeom prst="rect">
              <a:avLst/>
            </a:prstGeom>
            <a:solidFill>
              <a:srgbClr val="FF2525"/>
            </a:solidFill>
          </p:spPr>
          <p:txBody>
            <a:bodyPr wrap="none" rtlCol="0">
              <a:spAutoFit/>
            </a:bodyPr>
            <a:lstStyle/>
            <a:p>
              <a:pPr marL="342900" indent="-342900">
                <a:buAutoNum type="arabicParenR"/>
              </a:pPr>
              <a:r>
                <a:rPr lang="en-US" smtClean="0"/>
                <a:t>Operasjon (&lt;10%)                 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en-US" smtClean="0"/>
                <a:t>Åpen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en-US" smtClean="0"/>
                <a:t>Skopisk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en-US" smtClean="0"/>
                <a:t>Percutan</a:t>
              </a:r>
            </a:p>
            <a:p>
              <a:pPr marL="342900" indent="-342900">
                <a:buAutoNum type="arabicParenR" startAt="2"/>
              </a:pPr>
              <a:r>
                <a:rPr lang="en-US" smtClean="0"/>
                <a:t>Evt. ESWL</a:t>
              </a:r>
            </a:p>
            <a:p>
              <a:pPr marL="342900" indent="-342900">
                <a:buAutoNum type="arabicParenR" startAt="2"/>
              </a:pPr>
              <a:endParaRPr lang="en-US" smtClean="0"/>
            </a:p>
            <a:p>
              <a:endParaRPr lang="en-US" smtClean="0"/>
            </a:p>
            <a:p>
              <a:endParaRPr lang="en-US"/>
            </a:p>
            <a:p>
              <a:endParaRPr lang="en-US" smtClean="0"/>
            </a:p>
            <a:p>
              <a:endParaRPr lang="en-US"/>
            </a:p>
            <a:p>
              <a:endParaRPr lang="en-US" smtClean="0"/>
            </a:p>
            <a:p>
              <a:endParaRPr lang="en-US"/>
            </a:p>
            <a:p>
              <a:endParaRPr lang="en-US" smtClean="0"/>
            </a:p>
            <a:p>
              <a:endParaRPr lang="en-US"/>
            </a:p>
          </p:txBody>
        </p:sp>
      </p:grpSp>
      <p:sp>
        <p:nvSpPr>
          <p:cNvPr id="10" name="Chevron 9"/>
          <p:cNvSpPr/>
          <p:nvPr/>
        </p:nvSpPr>
        <p:spPr>
          <a:xfrm>
            <a:off x="1401418" y="1302025"/>
            <a:ext cx="3369366" cy="586411"/>
          </a:xfrm>
          <a:prstGeom prst="chevron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0-6 uker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Chevron 11"/>
          <p:cNvSpPr/>
          <p:nvPr/>
        </p:nvSpPr>
        <p:spPr>
          <a:xfrm>
            <a:off x="4540033" y="1302025"/>
            <a:ext cx="3369366" cy="586411"/>
          </a:xfrm>
          <a:prstGeom prst="chevron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6-12 uker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Chevron 12"/>
          <p:cNvSpPr/>
          <p:nvPr/>
        </p:nvSpPr>
        <p:spPr>
          <a:xfrm>
            <a:off x="7678649" y="1302025"/>
            <a:ext cx="3102196" cy="586411"/>
          </a:xfrm>
          <a:prstGeom prst="chevron">
            <a:avLst/>
          </a:prstGeom>
          <a:solidFill>
            <a:srgbClr val="FF25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&gt; 6 måneder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919318" y="6060554"/>
            <a:ext cx="43800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Kontroll hver 6.-8. uke for å sikre progresjon</a:t>
            </a:r>
            <a:endParaRPr lang="en-US" b="1"/>
          </a:p>
        </p:txBody>
      </p:sp>
      <p:sp>
        <p:nvSpPr>
          <p:cNvPr id="16" name="TextBox 15"/>
          <p:cNvSpPr txBox="1"/>
          <p:nvPr/>
        </p:nvSpPr>
        <p:spPr>
          <a:xfrm>
            <a:off x="2200495" y="652646"/>
            <a:ext cx="761400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smtClean="0"/>
              <a:t>Best practice for behandling av epikondylalgi</a:t>
            </a:r>
            <a:endParaRPr lang="en-US" sz="3200"/>
          </a:p>
        </p:txBody>
      </p:sp>
      <p:sp>
        <p:nvSpPr>
          <p:cNvPr id="17" name="Rectangle 16"/>
          <p:cNvSpPr/>
          <p:nvPr/>
        </p:nvSpPr>
        <p:spPr>
          <a:xfrm>
            <a:off x="1401417" y="5987962"/>
            <a:ext cx="9379428" cy="444153"/>
          </a:xfrm>
          <a:prstGeom prst="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01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77</Words>
  <Application>Microsoft Office PowerPoint</Application>
  <PresentationFormat>Widescreen</PresentationFormat>
  <Paragraphs>44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Universitetet i Oslo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per</dc:creator>
  <cp:lastModifiedBy>per</cp:lastModifiedBy>
  <cp:revision>4</cp:revision>
  <dcterms:created xsi:type="dcterms:W3CDTF">2018-07-26T08:28:12Z</dcterms:created>
  <dcterms:modified xsi:type="dcterms:W3CDTF">2018-07-26T09:50:22Z</dcterms:modified>
</cp:coreProperties>
</file>