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6" r:id="rId2"/>
    <p:sldId id="284" r:id="rId3"/>
    <p:sldId id="256" r:id="rId4"/>
    <p:sldId id="257" r:id="rId5"/>
    <p:sldId id="274" r:id="rId6"/>
    <p:sldId id="282" r:id="rId7"/>
    <p:sldId id="281" r:id="rId8"/>
    <p:sldId id="272" r:id="rId9"/>
    <p:sldId id="283" r:id="rId10"/>
  </p:sldIdLst>
  <p:sldSz cx="9144000" cy="6858000" type="screen4x3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943" y="9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61615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85761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69314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430247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65559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25418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667175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43137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684369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249525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80766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nb-N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b-N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ECD330-24A6-412C-B6DC-2194FAA5506B}" type="datetimeFigureOut">
              <a:rPr lang="nb-NO" smtClean="0"/>
              <a:t>19.03.2018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F5620-6019-4A5E-9239-A856F9EA210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79445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hud</a:t>
            </a:r>
            <a:endParaRPr lang="nb-NO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 smtClean="0"/>
              <a:t>Spesiell patologi</a:t>
            </a:r>
            <a:endParaRPr lang="nb-NO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619672" y="1548476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b="1" kern="1200" cap="all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b-NO" sz="3200" b="0" cap="none" smtClean="0"/>
              <a:t>E-arbeidsbok i histopatologi</a:t>
            </a:r>
            <a:endParaRPr lang="nb-NO" sz="3200" b="0" cap="non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26" y="1514476"/>
            <a:ext cx="664744" cy="664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33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Generelt</a:t>
            </a:r>
            <a:endParaRPr lang="nb-N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 smtClean="0"/>
              <a:t>Arbeidsboken følger mikrokursene</a:t>
            </a:r>
          </a:p>
          <a:p>
            <a:endParaRPr lang="nb-NO" sz="2400" dirty="0" smtClean="0"/>
          </a:p>
          <a:p>
            <a:pPr marL="0" indent="0">
              <a:buNone/>
            </a:pPr>
            <a:r>
              <a:rPr lang="nb-NO" sz="2400" dirty="0" smtClean="0"/>
              <a:t>De er lagt opp på følgende måte:</a:t>
            </a:r>
          </a:p>
          <a:p>
            <a:pPr lvl="1"/>
            <a:r>
              <a:rPr lang="nb-NO" sz="2400" dirty="0" smtClean="0"/>
              <a:t>Et lite utsnitt av det digitale snittet er vist</a:t>
            </a:r>
          </a:p>
          <a:p>
            <a:pPr lvl="1"/>
            <a:r>
              <a:rPr lang="nb-NO" sz="2400" dirty="0" smtClean="0"/>
              <a:t>Du bes identifisere et område i det digitale snittet som viser de angitte </a:t>
            </a:r>
            <a:r>
              <a:rPr lang="nb-NO" sz="2400" dirty="0" err="1" smtClean="0"/>
              <a:t>histopatologiske</a:t>
            </a:r>
            <a:r>
              <a:rPr lang="nb-NO" sz="2400" dirty="0" smtClean="0"/>
              <a:t> funnene, ta et bilde av dette og legge inn i arbeidsboken</a:t>
            </a:r>
          </a:p>
          <a:p>
            <a:pPr lvl="1"/>
            <a:r>
              <a:rPr lang="nb-NO" sz="2400" dirty="0" smtClean="0"/>
              <a:t>Annoter disse funnene i bildene (piler eller annet)</a:t>
            </a:r>
          </a:p>
          <a:p>
            <a:pPr lvl="1"/>
            <a:r>
              <a:rPr lang="nb-NO" sz="2400" dirty="0" smtClean="0"/>
              <a:t>Legg gjerne inn ekstra kommentarer som er viktige for egen læring</a:t>
            </a:r>
            <a:endParaRPr lang="nb-NO" sz="2400" dirty="0"/>
          </a:p>
        </p:txBody>
      </p:sp>
    </p:spTree>
    <p:extLst>
      <p:ext uri="{BB962C8B-B14F-4D97-AF65-F5344CB8AC3E}">
        <p14:creationId xmlns:p14="http://schemas.microsoft.com/office/powerpoint/2010/main" val="762024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5" t="8942" r="22057" b="7377"/>
          <a:stretch/>
        </p:blipFill>
        <p:spPr bwMode="auto">
          <a:xfrm rot="10800000">
            <a:off x="755575" y="543146"/>
            <a:ext cx="1623897" cy="17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24128" y="332656"/>
            <a:ext cx="312604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Papillomatøs</a:t>
            </a:r>
            <a:r>
              <a:rPr lang="nb-NO" sz="1600" dirty="0" smtClean="0"/>
              <a:t>/»</a:t>
            </a:r>
            <a:r>
              <a:rPr lang="nb-NO" sz="1600" dirty="0" err="1" smtClean="0"/>
              <a:t>vorteaktig</a:t>
            </a:r>
            <a:r>
              <a:rPr lang="nb-NO" sz="1600" dirty="0" smtClean="0"/>
              <a:t>» form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Stratum </a:t>
            </a:r>
            <a:r>
              <a:rPr lang="nb-NO" sz="1600" dirty="0" err="1" smtClean="0"/>
              <a:t>corneum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Nevusceller</a:t>
            </a:r>
            <a:r>
              <a:rPr lang="nb-NO" sz="1600" dirty="0" smtClean="0"/>
              <a:t> i basallaget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Nevuscellereder</a:t>
            </a:r>
            <a:r>
              <a:rPr lang="nb-NO" sz="1600" dirty="0" smtClean="0"/>
              <a:t> i </a:t>
            </a:r>
            <a:r>
              <a:rPr lang="nb-NO" sz="1600" dirty="0" err="1" smtClean="0"/>
              <a:t>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Blodkar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443428" y="201670"/>
            <a:ext cx="2694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Godartet </a:t>
            </a:r>
            <a:r>
              <a:rPr lang="nb-NO" b="1" dirty="0" err="1" smtClean="0"/>
              <a:t>nevuscelletumor</a:t>
            </a:r>
            <a:endParaRPr lang="nb-NO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724129" y="3861048"/>
            <a:ext cx="331236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at dette er hud med en typisk godartet </a:t>
            </a:r>
            <a:r>
              <a:rPr lang="nb-NO" sz="1400" dirty="0" err="1" smtClean="0"/>
              <a:t>nevuscelletumor</a:t>
            </a:r>
            <a:r>
              <a:rPr lang="nb-NO" sz="1400" dirty="0" smtClean="0"/>
              <a:t> fordi den har </a:t>
            </a:r>
            <a:r>
              <a:rPr lang="nb-NO" sz="1400" dirty="0" err="1" smtClean="0"/>
              <a:t>papillomatøs</a:t>
            </a:r>
            <a:r>
              <a:rPr lang="nb-NO" sz="1400" dirty="0" smtClean="0"/>
              <a:t> form og ikke for mange eller atypiske </a:t>
            </a:r>
            <a:r>
              <a:rPr lang="nb-NO" sz="1400" dirty="0" err="1" smtClean="0"/>
              <a:t>melanocytter</a:t>
            </a:r>
            <a:r>
              <a:rPr lang="nb-NO" sz="1400" dirty="0" smtClean="0"/>
              <a:t> i </a:t>
            </a:r>
            <a:r>
              <a:rPr lang="nb-NO" sz="1400" dirty="0" err="1" smtClean="0"/>
              <a:t>epidermis</a:t>
            </a:r>
            <a:r>
              <a:rPr lang="nb-NO" sz="1400" dirty="0" smtClean="0"/>
              <a:t>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594773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0" t="17719" r="18019" b="22995"/>
          <a:stretch/>
        </p:blipFill>
        <p:spPr bwMode="auto">
          <a:xfrm rot="10800000">
            <a:off x="545691" y="1182957"/>
            <a:ext cx="2735404" cy="1830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5691" y="436022"/>
            <a:ext cx="18833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Malignt melanom</a:t>
            </a:r>
            <a:endParaRPr lang="nb-NO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153001" y="805354"/>
            <a:ext cx="366747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Parakeratose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For mange og atypiske </a:t>
            </a:r>
            <a:r>
              <a:rPr lang="nb-NO" sz="1600" dirty="0" err="1" smtClean="0"/>
              <a:t>melanocytter</a:t>
            </a:r>
            <a:r>
              <a:rPr lang="nb-NO" sz="1600" dirty="0" smtClean="0"/>
              <a:t> inne i </a:t>
            </a:r>
            <a:r>
              <a:rPr lang="nb-NO" sz="1600" dirty="0" err="1" smtClean="0"/>
              <a:t>epidermis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Pagetoid</a:t>
            </a:r>
            <a:r>
              <a:rPr lang="nb-NO" sz="1600" dirty="0" smtClean="0"/>
              <a:t> vekst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Atypiske </a:t>
            </a:r>
            <a:r>
              <a:rPr lang="nb-NO" sz="1600" dirty="0" err="1" smtClean="0"/>
              <a:t>melanocytter</a:t>
            </a:r>
            <a:r>
              <a:rPr lang="nb-NO" sz="1600" dirty="0" smtClean="0"/>
              <a:t> i </a:t>
            </a:r>
            <a:r>
              <a:rPr lang="nb-NO" sz="1600" dirty="0" err="1" smtClean="0"/>
              <a:t>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Mitose i </a:t>
            </a:r>
            <a:r>
              <a:rPr lang="nb-NO" sz="1600" dirty="0" err="1" smtClean="0"/>
              <a:t>melanocytt</a:t>
            </a:r>
            <a:r>
              <a:rPr lang="nb-NO" sz="1600" dirty="0" smtClean="0"/>
              <a:t> i </a:t>
            </a:r>
            <a:r>
              <a:rPr lang="nb-NO" sz="1600" dirty="0" err="1" smtClean="0"/>
              <a:t>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Lymfocyttinfiltrasjon rundt </a:t>
            </a:r>
            <a:r>
              <a:rPr lang="nb-NO" sz="1600" dirty="0" err="1" smtClean="0"/>
              <a:t>melanocytter</a:t>
            </a:r>
            <a:r>
              <a:rPr lang="nb-NO" sz="1600" dirty="0" smtClean="0"/>
              <a:t> i </a:t>
            </a:r>
            <a:r>
              <a:rPr lang="nb-NO" sz="1600" dirty="0" err="1" smtClean="0"/>
              <a:t>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2" name="TextBox 1"/>
          <p:cNvSpPr txBox="1"/>
          <p:nvPr/>
        </p:nvSpPr>
        <p:spPr>
          <a:xfrm>
            <a:off x="5724128" y="4005064"/>
            <a:ext cx="33123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at de mange og atypiske </a:t>
            </a:r>
            <a:r>
              <a:rPr lang="nb-NO" sz="1400" dirty="0" err="1" smtClean="0"/>
              <a:t>melanocyttene</a:t>
            </a:r>
            <a:r>
              <a:rPr lang="nb-NO" sz="1400" dirty="0" smtClean="0"/>
              <a:t> nettopp ligger i </a:t>
            </a:r>
            <a:r>
              <a:rPr lang="nb-NO" sz="1400" dirty="0" err="1" smtClean="0"/>
              <a:t>epidermis</a:t>
            </a:r>
            <a:r>
              <a:rPr lang="nb-NO" sz="1400" dirty="0" smtClean="0"/>
              <a:t> og «vokser oppover» (</a:t>
            </a:r>
            <a:r>
              <a:rPr lang="nb-NO" sz="1400" dirty="0" err="1" smtClean="0"/>
              <a:t>pagetoid</a:t>
            </a:r>
            <a:r>
              <a:rPr lang="nb-NO" sz="1400" dirty="0" smtClean="0"/>
              <a:t> vekst)</a:t>
            </a:r>
          </a:p>
          <a:p>
            <a:r>
              <a:rPr lang="nb-NO" sz="1400" dirty="0" smtClean="0"/>
              <a:t>Her har de også vokst nedover i </a:t>
            </a:r>
            <a:r>
              <a:rPr lang="nb-NO" sz="1400" dirty="0" err="1" smtClean="0"/>
              <a:t>dermis</a:t>
            </a:r>
            <a:r>
              <a:rPr lang="nb-NO" sz="1400" dirty="0" smtClean="0"/>
              <a:t> (infiltrasjon)</a:t>
            </a:r>
          </a:p>
          <a:p>
            <a:r>
              <a:rPr lang="nb-NO" sz="1400" dirty="0" smtClean="0"/>
              <a:t>Derfor er dette et malignt melanom, og ikke et malignt melanom in </a:t>
            </a:r>
            <a:r>
              <a:rPr lang="nb-NO" sz="1400" dirty="0" err="1" smtClean="0"/>
              <a:t>situ</a:t>
            </a:r>
            <a:r>
              <a:rPr lang="nb-NO" sz="1400" dirty="0" smtClean="0"/>
              <a:t>, som er tilfellet når man bare ser den </a:t>
            </a:r>
            <a:r>
              <a:rPr lang="nb-NO" sz="1400" dirty="0" err="1" smtClean="0"/>
              <a:t>intraepidermale</a:t>
            </a:r>
            <a:r>
              <a:rPr lang="nb-NO" sz="1400" dirty="0" smtClean="0"/>
              <a:t> veksten av atypiske </a:t>
            </a:r>
            <a:r>
              <a:rPr lang="nb-NO" sz="1400" dirty="0" err="1" smtClean="0"/>
              <a:t>melanocytter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90126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593" t="33019" r="45387" b="17652"/>
          <a:stretch/>
        </p:blipFill>
        <p:spPr bwMode="auto">
          <a:xfrm rot="16200000">
            <a:off x="1350171" y="393780"/>
            <a:ext cx="1256927" cy="1998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002967" y="778009"/>
            <a:ext cx="216024" cy="2080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extBox 1"/>
          <p:cNvSpPr txBox="1"/>
          <p:nvPr/>
        </p:nvSpPr>
        <p:spPr>
          <a:xfrm>
            <a:off x="395536" y="332656"/>
            <a:ext cx="2002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Basalcellecarcinom</a:t>
            </a:r>
            <a:endParaRPr lang="nb-NO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292081" y="701988"/>
            <a:ext cx="360039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Epidermis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Basaloide</a:t>
            </a:r>
            <a:r>
              <a:rPr lang="nb-NO" sz="1600" dirty="0" smtClean="0"/>
              <a:t> reder som har kontakt med </a:t>
            </a:r>
            <a:r>
              <a:rPr lang="nb-NO" sz="1600" dirty="0" err="1" smtClean="0"/>
              <a:t>epidermis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Palisadering</a:t>
            </a:r>
            <a:r>
              <a:rPr lang="nb-NO" sz="1600" dirty="0" smtClean="0"/>
              <a:t> og sprekkdannelse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Betennelsesceller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Fettvev</a:t>
            </a:r>
            <a:endParaRPr lang="nb-NO" sz="1600" dirty="0"/>
          </a:p>
          <a:p>
            <a:endParaRPr lang="nb-NO" sz="1600" dirty="0" smtClean="0"/>
          </a:p>
          <a:p>
            <a:endParaRPr lang="nb-NO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5220073" y="4149080"/>
            <a:ext cx="3672408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at dette er en tumor bygget opp av celler som likner på de normale basalcellene i </a:t>
            </a:r>
            <a:r>
              <a:rPr lang="nb-NO" sz="1400" dirty="0" err="1" smtClean="0"/>
              <a:t>epidermis</a:t>
            </a:r>
            <a:endParaRPr lang="nb-NO" sz="1400" dirty="0" smtClean="0"/>
          </a:p>
          <a:p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1033038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15" t="6914" r="25641" b="3965"/>
          <a:stretch/>
        </p:blipFill>
        <p:spPr>
          <a:xfrm rot="16200000">
            <a:off x="950494" y="1001834"/>
            <a:ext cx="2130446" cy="23762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548680"/>
            <a:ext cx="2484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Aktinisk (solar) keratose</a:t>
            </a:r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563589"/>
            <a:ext cx="259228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Hyperkeratose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Parakeratose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Dype </a:t>
            </a:r>
            <a:r>
              <a:rPr lang="nb-NO" sz="1600" dirty="0" err="1" smtClean="0"/>
              <a:t>retelister</a:t>
            </a:r>
            <a:r>
              <a:rPr lang="nb-NO" sz="1600" dirty="0" smtClean="0"/>
              <a:t> med for tykt basallag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Enkelte mitoser ovenfor basallaget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Solar </a:t>
            </a:r>
            <a:r>
              <a:rPr lang="nb-NO" sz="1600" dirty="0" err="1" smtClean="0"/>
              <a:t>elastose</a:t>
            </a:r>
            <a:endParaRPr lang="nb-NO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6012160" y="4293096"/>
            <a:ext cx="244827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dette som en </a:t>
            </a:r>
            <a:r>
              <a:rPr lang="nb-NO" sz="1400" dirty="0" err="1" smtClean="0"/>
              <a:t>solskadet</a:t>
            </a:r>
            <a:r>
              <a:rPr lang="nb-NO" sz="1400" dirty="0" smtClean="0"/>
              <a:t> hud med lett atypi i plateepitelet og at dette kan være et forstadium til plateepitelkarsinom 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93884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068" t="17671" r="29978" b="20867"/>
          <a:stretch/>
        </p:blipFill>
        <p:spPr>
          <a:xfrm rot="10800000">
            <a:off x="1043608" y="1268760"/>
            <a:ext cx="1208834" cy="12241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375" y="620688"/>
            <a:ext cx="2067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Seborroisk</a:t>
            </a:r>
            <a:r>
              <a:rPr lang="nb-NO" b="1" dirty="0" smtClean="0"/>
              <a:t> keratose</a:t>
            </a:r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80112" y="908720"/>
            <a:ext cx="273630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Hyperkeratose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err="1" smtClean="0"/>
              <a:t>Akantose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Pseudohorncyster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Ikke atypi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Jevn begrensning mot </a:t>
            </a:r>
            <a:r>
              <a:rPr lang="nb-NO" sz="1600" dirty="0" err="1" smtClean="0"/>
              <a:t>dermis</a:t>
            </a:r>
            <a:r>
              <a:rPr lang="nb-NO" sz="1600" dirty="0" smtClean="0"/>
              <a:t> (ikke infiltrasjon)</a:t>
            </a:r>
            <a:endParaRPr lang="nb-NO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580112" y="4149080"/>
            <a:ext cx="3168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dette som en godartet hudtumor fordi den ikke viser atypi eller infiltrerende vekst</a:t>
            </a:r>
          </a:p>
          <a:p>
            <a:r>
              <a:rPr lang="nb-NO" sz="1400" dirty="0" smtClean="0"/>
              <a:t>Den er svært vanlig hos alle over 40-50 år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21859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0" t="23329" r="23778" b="15631"/>
          <a:stretch/>
        </p:blipFill>
        <p:spPr bwMode="auto">
          <a:xfrm>
            <a:off x="1619672" y="548680"/>
            <a:ext cx="2119566" cy="1762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95536" y="548680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smtClean="0"/>
              <a:t>Lipom</a:t>
            </a:r>
            <a:endParaRPr lang="nb-NO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868144" y="547167"/>
            <a:ext cx="199246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endParaRPr lang="nb-NO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Kapsel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Normale fettceller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Bindevev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Kar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sz="1600" dirty="0"/>
          </a:p>
          <a:p>
            <a:endParaRPr lang="nb-NO" sz="1600" dirty="0"/>
          </a:p>
        </p:txBody>
      </p:sp>
      <p:sp>
        <p:nvSpPr>
          <p:cNvPr id="4" name="Rectangle 3"/>
          <p:cNvSpPr/>
          <p:nvPr/>
        </p:nvSpPr>
        <p:spPr>
          <a:xfrm>
            <a:off x="2987824" y="1844824"/>
            <a:ext cx="144016" cy="14401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 7"/>
          <p:cNvSpPr/>
          <p:nvPr/>
        </p:nvSpPr>
        <p:spPr>
          <a:xfrm>
            <a:off x="2987824" y="1708754"/>
            <a:ext cx="216024" cy="20807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5" name="TextBox 4"/>
          <p:cNvSpPr txBox="1"/>
          <p:nvPr/>
        </p:nvSpPr>
        <p:spPr>
          <a:xfrm>
            <a:off x="5868144" y="3284984"/>
            <a:ext cx="2952328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at dette er fettvev som ser normalt ut fordi fettcellene har små og perifert stilte kjerner</a:t>
            </a:r>
          </a:p>
          <a:p>
            <a:r>
              <a:rPr lang="nb-NO" sz="1400" dirty="0" smtClean="0"/>
              <a:t>Et lipom har en fortykket bindevevsstruktur rundt grupper av fettcellene og denne kalles kapsel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3392898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859" t="9251" r="3333" b="3164"/>
          <a:stretch/>
        </p:blipFill>
        <p:spPr>
          <a:xfrm>
            <a:off x="467545" y="1268760"/>
            <a:ext cx="2243618" cy="16717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20688"/>
            <a:ext cx="16714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="1" dirty="0" err="1" smtClean="0"/>
              <a:t>Dermatofibrom</a:t>
            </a:r>
            <a:endParaRPr lang="nb-NO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076056" y="332656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600" dirty="0" smtClean="0"/>
              <a:t>Hva ser vi?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«knute» i </a:t>
            </a:r>
            <a:r>
              <a:rPr lang="nb-NO" sz="1600" dirty="0" err="1" smtClean="0"/>
              <a:t>dermis</a:t>
            </a:r>
            <a:endParaRPr lang="nb-NO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Over «knuten» er plateepitelet lett fortykket (</a:t>
            </a:r>
            <a:r>
              <a:rPr lang="nb-NO" sz="1600" dirty="0" err="1" smtClean="0"/>
              <a:t>akantose</a:t>
            </a:r>
            <a:r>
              <a:rPr lang="nb-NO" sz="16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Økt pigment i basallaget over «knuten»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600" dirty="0" smtClean="0"/>
              <a:t>«</a:t>
            </a:r>
            <a:r>
              <a:rPr lang="nb-NO" sz="1600" dirty="0" err="1" smtClean="0"/>
              <a:t>kunten</a:t>
            </a:r>
            <a:r>
              <a:rPr lang="nb-NO" sz="1600" dirty="0" smtClean="0"/>
              <a:t>» består av kryssende bindevevsdrag med makrofagliknende celler innimellom</a:t>
            </a:r>
            <a:endParaRPr lang="nb-NO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220072" y="4797152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Kommentarer</a:t>
            </a:r>
          </a:p>
          <a:p>
            <a:r>
              <a:rPr lang="nb-NO" sz="1400" dirty="0" smtClean="0"/>
              <a:t>Du skal gjenkjenne dette som en godartet hudtumor, som er ganske vanlig</a:t>
            </a:r>
          </a:p>
          <a:p>
            <a:r>
              <a:rPr lang="nb-NO" sz="1400" dirty="0" smtClean="0"/>
              <a:t>Den oppstår ofte på ekstremiteter, etter traumer</a:t>
            </a:r>
          </a:p>
          <a:p>
            <a:r>
              <a:rPr lang="nb-NO" sz="1400" dirty="0" smtClean="0"/>
              <a:t>Den ser ofte ut som en føflekk  men er ikke </a:t>
            </a:r>
            <a:r>
              <a:rPr lang="nb-NO" sz="1400" dirty="0" err="1" smtClean="0"/>
              <a:t>eksofytisk</a:t>
            </a:r>
            <a:endParaRPr lang="nb-NO" sz="1400" dirty="0"/>
          </a:p>
        </p:txBody>
      </p:sp>
    </p:spTree>
    <p:extLst>
      <p:ext uri="{BB962C8B-B14F-4D97-AF65-F5344CB8AC3E}">
        <p14:creationId xmlns:p14="http://schemas.microsoft.com/office/powerpoint/2010/main" val="554984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</TotalTime>
  <Words>461</Words>
  <Application>Microsoft Office PowerPoint</Application>
  <PresentationFormat>On-screen Show (4:3)</PresentationFormat>
  <Paragraphs>81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Calibri</vt:lpstr>
      <vt:lpstr>Office Theme</vt:lpstr>
      <vt:lpstr>hud</vt:lpstr>
      <vt:lpstr>Generelt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Universitetet i Oslo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Inger Nina Farstad</dc:creator>
  <cp:lastModifiedBy>per</cp:lastModifiedBy>
  <cp:revision>31</cp:revision>
  <dcterms:created xsi:type="dcterms:W3CDTF">2017-01-16T09:42:45Z</dcterms:created>
  <dcterms:modified xsi:type="dcterms:W3CDTF">2018-03-19T15:13:14Z</dcterms:modified>
</cp:coreProperties>
</file>