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70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66" r:id="rId12"/>
    <p:sldId id="267" r:id="rId13"/>
    <p:sldId id="268" r:id="rId14"/>
    <p:sldId id="269" r:id="rId15"/>
    <p:sldId id="278" r:id="rId16"/>
    <p:sldId id="279" r:id="rId17"/>
    <p:sldId id="276" r:id="rId18"/>
    <p:sldId id="284" r:id="rId19"/>
    <p:sldId id="256" r:id="rId20"/>
    <p:sldId id="257" r:id="rId21"/>
    <p:sldId id="274" r:id="rId22"/>
    <p:sldId id="282" r:id="rId23"/>
    <p:sldId id="281" r:id="rId24"/>
    <p:sldId id="272" r:id="rId25"/>
    <p:sldId id="283" r:id="rId26"/>
    <p:sldId id="277" r:id="rId27"/>
    <p:sldId id="275" r:id="rId2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943" y="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61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576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931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302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555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4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7175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431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43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952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76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CD330-24A6-412C-B6DC-2194FAA5506B}" type="datetimeFigureOut">
              <a:rPr lang="nb-NO" smtClean="0"/>
              <a:t>19.03.2018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F5620-6019-4A5E-9239-A856F9EA210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4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E-arbeidsbok i histopatologi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725144"/>
            <a:ext cx="6400800" cy="1752600"/>
          </a:xfrm>
        </p:spPr>
        <p:txBody>
          <a:bodyPr/>
          <a:lstStyle/>
          <a:p>
            <a:r>
              <a:rPr lang="nb-NO" dirty="0" smtClean="0"/>
              <a:t>Generell og spesiell patologi</a:t>
            </a:r>
          </a:p>
          <a:p>
            <a:r>
              <a:rPr lang="nb-NO" dirty="0" smtClean="0"/>
              <a:t>Modul 3, 4, 6 og 8</a:t>
            </a:r>
            <a:endParaRPr lang="nb-NO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1464" t="8983" r="48342" b="83471"/>
          <a:stretch/>
        </p:blipFill>
        <p:spPr bwMode="auto">
          <a:xfrm>
            <a:off x="1835696" y="3573016"/>
            <a:ext cx="5400600" cy="792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9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Betennelse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Generell patologi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5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72023" y="9531"/>
            <a:ext cx="2071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i="1" dirty="0" smtClean="0"/>
              <a:t>Generell patologi - Betennelse</a:t>
            </a:r>
            <a:endParaRPr lang="nb-NO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49545" y="228736"/>
            <a:ext cx="378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Akutt purulent betennelse (</a:t>
            </a:r>
            <a:r>
              <a:rPr lang="nb-NO" b="1" dirty="0" err="1" smtClean="0"/>
              <a:t>appendix</a:t>
            </a:r>
            <a:r>
              <a:rPr lang="nb-NO" b="1" dirty="0" smtClean="0"/>
              <a:t>)</a:t>
            </a:r>
            <a:endParaRPr lang="nb-NO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5" t="28322" r="32998"/>
          <a:stretch/>
        </p:blipFill>
        <p:spPr bwMode="auto">
          <a:xfrm>
            <a:off x="426526" y="698738"/>
            <a:ext cx="1275483" cy="183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6055" y="836712"/>
            <a:ext cx="108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03554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1409" r="21219" b="9679"/>
          <a:stretch/>
        </p:blipFill>
        <p:spPr bwMode="auto">
          <a:xfrm>
            <a:off x="905164" y="1283855"/>
            <a:ext cx="2198402" cy="228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260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Akutt fibrinøs betennelse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14578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9" t="8029" r="22437" b="7008"/>
          <a:stretch/>
        </p:blipFill>
        <p:spPr bwMode="auto">
          <a:xfrm>
            <a:off x="503382" y="1209964"/>
            <a:ext cx="1634836" cy="21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1654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Abscess (lunge)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436096" y="610165"/>
            <a:ext cx="15098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Kopier inn …</a:t>
            </a:r>
          </a:p>
          <a:p>
            <a:endParaRPr lang="nb-NO" sz="1600" dirty="0"/>
          </a:p>
          <a:p>
            <a:endParaRPr lang="nb-NO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508104" y="3573016"/>
            <a:ext cx="1194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Kommentarer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2139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9" t="18243" r="2756" b="8460"/>
          <a:stretch/>
        </p:blipFill>
        <p:spPr bwMode="auto">
          <a:xfrm>
            <a:off x="539552" y="1052736"/>
            <a:ext cx="2059710" cy="15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04664"/>
            <a:ext cx="347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Kronisk betennelse 1 (nesepolypp)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160" y="589330"/>
            <a:ext cx="1082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endParaRPr lang="nb-NO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040209" y="3573016"/>
            <a:ext cx="1194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Kommentarer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8479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reparasjon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Betennelse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99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20688"/>
            <a:ext cx="119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Resolusjon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692696"/>
            <a:ext cx="1195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5652120" y="3717032"/>
            <a:ext cx="148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Kommentarer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277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hud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Spesiell patologi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913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Generelt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 smtClean="0"/>
              <a:t>Arbeidsboken følger mikrokursene</a:t>
            </a:r>
          </a:p>
          <a:p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De er lagt opp på følgende måte:</a:t>
            </a:r>
          </a:p>
          <a:p>
            <a:pPr lvl="1"/>
            <a:r>
              <a:rPr lang="nb-NO" sz="2400" dirty="0" smtClean="0"/>
              <a:t>Et lite utsnitt av det digitale snittet er vist</a:t>
            </a:r>
          </a:p>
          <a:p>
            <a:pPr lvl="1"/>
            <a:r>
              <a:rPr lang="nb-NO" sz="2400" dirty="0" smtClean="0"/>
              <a:t>Du bes identifisere et område i det digitale snittet som viser de angitte </a:t>
            </a:r>
            <a:r>
              <a:rPr lang="nb-NO" sz="2400" dirty="0" err="1" smtClean="0"/>
              <a:t>histopatologiske</a:t>
            </a:r>
            <a:r>
              <a:rPr lang="nb-NO" sz="2400" dirty="0" smtClean="0"/>
              <a:t> funnene, ta et bilde av dette og legge inn i arbeidsboken</a:t>
            </a:r>
          </a:p>
          <a:p>
            <a:pPr lvl="1"/>
            <a:r>
              <a:rPr lang="nb-NO" sz="2400" dirty="0" smtClean="0"/>
              <a:t>Annoter disse funnene i bildene (piler eller annet)</a:t>
            </a:r>
          </a:p>
          <a:p>
            <a:pPr lvl="1"/>
            <a:r>
              <a:rPr lang="nb-NO" sz="2400" dirty="0" smtClean="0"/>
              <a:t>Legg gjerne inn ekstra kommentarer som er viktige for egen læring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7620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8942" r="22057" b="7377"/>
          <a:stretch/>
        </p:blipFill>
        <p:spPr bwMode="auto">
          <a:xfrm rot="10800000">
            <a:off x="755575" y="543146"/>
            <a:ext cx="1623897" cy="17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24128" y="332656"/>
            <a:ext cx="312604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Papillomatøs</a:t>
            </a:r>
            <a:r>
              <a:rPr lang="nb-NO" sz="1600" dirty="0" smtClean="0"/>
              <a:t>/»</a:t>
            </a:r>
            <a:r>
              <a:rPr lang="nb-NO" sz="1600" dirty="0" err="1" smtClean="0"/>
              <a:t>vorteaktig</a:t>
            </a:r>
            <a:r>
              <a:rPr lang="nb-NO" sz="1600" dirty="0" smtClean="0"/>
              <a:t>»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Stratum </a:t>
            </a:r>
            <a:r>
              <a:rPr lang="nb-NO" sz="1600" dirty="0" err="1" smtClean="0"/>
              <a:t>corneum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Nevusceller</a:t>
            </a:r>
            <a:r>
              <a:rPr lang="nb-NO" sz="1600" dirty="0" smtClean="0"/>
              <a:t> i basallaget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Nevuscellereder</a:t>
            </a:r>
            <a:r>
              <a:rPr lang="nb-NO" sz="1600" dirty="0" smtClean="0"/>
              <a:t> i </a:t>
            </a:r>
            <a:r>
              <a:rPr lang="nb-NO" sz="1600" dirty="0" err="1" smtClean="0"/>
              <a:t>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Blodkar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endParaRPr lang="nb-NO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43428" y="201670"/>
            <a:ext cx="2694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Godartet </a:t>
            </a:r>
            <a:r>
              <a:rPr lang="nb-NO" b="1" dirty="0" err="1" smtClean="0"/>
              <a:t>nevuscelletumor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24129" y="3861048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at dette er hud med en typisk godartet </a:t>
            </a:r>
            <a:r>
              <a:rPr lang="nb-NO" sz="1400" dirty="0" err="1" smtClean="0"/>
              <a:t>nevuscelletumor</a:t>
            </a:r>
            <a:r>
              <a:rPr lang="nb-NO" sz="1400" dirty="0" smtClean="0"/>
              <a:t> fordi den har </a:t>
            </a:r>
            <a:r>
              <a:rPr lang="nb-NO" sz="1400" dirty="0" err="1" smtClean="0"/>
              <a:t>papillomatøs</a:t>
            </a:r>
            <a:r>
              <a:rPr lang="nb-NO" sz="1400" dirty="0" smtClean="0"/>
              <a:t> form og ikke for mange eller atypiske </a:t>
            </a:r>
            <a:r>
              <a:rPr lang="nb-NO" sz="1400" dirty="0" err="1" smtClean="0"/>
              <a:t>melanocytter</a:t>
            </a:r>
            <a:r>
              <a:rPr lang="nb-NO" sz="1400" dirty="0" smtClean="0"/>
              <a:t> i </a:t>
            </a:r>
            <a:r>
              <a:rPr lang="nb-NO" sz="1400" dirty="0" err="1" smtClean="0"/>
              <a:t>epidermis</a:t>
            </a:r>
            <a:r>
              <a:rPr lang="nb-NO" sz="1400" dirty="0" smtClean="0"/>
              <a:t> 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5947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Generelt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 smtClean="0"/>
              <a:t>Arbeidsboken følger mikrokursene</a:t>
            </a:r>
          </a:p>
          <a:p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De er lagt opp på følgende måte:</a:t>
            </a:r>
          </a:p>
          <a:p>
            <a:pPr lvl="1"/>
            <a:r>
              <a:rPr lang="nb-NO" sz="2400" dirty="0" smtClean="0"/>
              <a:t>Et lite utsnitt av det digitale snittet er vist</a:t>
            </a:r>
          </a:p>
          <a:p>
            <a:pPr lvl="1"/>
            <a:r>
              <a:rPr lang="nb-NO" sz="2400" dirty="0" smtClean="0"/>
              <a:t>Du bes identifisere et område i det digitale snittet som viser de angitte </a:t>
            </a:r>
            <a:r>
              <a:rPr lang="nb-NO" sz="2400" dirty="0" err="1" smtClean="0"/>
              <a:t>histopatologiske</a:t>
            </a:r>
            <a:r>
              <a:rPr lang="nb-NO" sz="2400" dirty="0" smtClean="0"/>
              <a:t> funnene, ta et bilde av dette og legge inn i arbeidsboken</a:t>
            </a:r>
          </a:p>
          <a:p>
            <a:pPr lvl="1"/>
            <a:r>
              <a:rPr lang="nb-NO" sz="2400" dirty="0" smtClean="0"/>
              <a:t>Annoter disse funnene i bildene (piler eller annet)</a:t>
            </a:r>
          </a:p>
          <a:p>
            <a:pPr lvl="1"/>
            <a:r>
              <a:rPr lang="nb-NO" sz="2400" dirty="0" smtClean="0"/>
              <a:t>Legg gjerne inn ekstra kommentarer som er viktige for egen læring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702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17719" r="18019" b="22995"/>
          <a:stretch/>
        </p:blipFill>
        <p:spPr bwMode="auto">
          <a:xfrm rot="10800000">
            <a:off x="545691" y="1182957"/>
            <a:ext cx="2735404" cy="183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691" y="436022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Malignt melanom</a:t>
            </a:r>
            <a:endParaRPr lang="nb-NO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53001" y="805354"/>
            <a:ext cx="3667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Parakeratose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For mange og atypiske </a:t>
            </a:r>
            <a:r>
              <a:rPr lang="nb-NO" sz="1600" dirty="0" err="1" smtClean="0"/>
              <a:t>melanocytter</a:t>
            </a:r>
            <a:r>
              <a:rPr lang="nb-NO" sz="1600" dirty="0" smtClean="0"/>
              <a:t> inne i </a:t>
            </a:r>
            <a:r>
              <a:rPr lang="nb-NO" sz="1600" dirty="0" err="1" smtClean="0"/>
              <a:t>epidermis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Pagetoid</a:t>
            </a:r>
            <a:r>
              <a:rPr lang="nb-NO" sz="1600" dirty="0" smtClean="0"/>
              <a:t> vekst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Atypiske </a:t>
            </a:r>
            <a:r>
              <a:rPr lang="nb-NO" sz="1600" dirty="0" err="1" smtClean="0"/>
              <a:t>melanocytter</a:t>
            </a:r>
            <a:r>
              <a:rPr lang="nb-NO" sz="1600" dirty="0" smtClean="0"/>
              <a:t> i </a:t>
            </a:r>
            <a:r>
              <a:rPr lang="nb-NO" sz="1600" dirty="0" err="1" smtClean="0"/>
              <a:t>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Mitose i </a:t>
            </a:r>
            <a:r>
              <a:rPr lang="nb-NO" sz="1600" dirty="0" err="1" smtClean="0"/>
              <a:t>melanocytt</a:t>
            </a:r>
            <a:r>
              <a:rPr lang="nb-NO" sz="1600" dirty="0" smtClean="0"/>
              <a:t> i </a:t>
            </a:r>
            <a:r>
              <a:rPr lang="nb-NO" sz="1600" dirty="0" err="1" smtClean="0"/>
              <a:t>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Lymfocyttinfiltrasjon rundt </a:t>
            </a:r>
            <a:r>
              <a:rPr lang="nb-NO" sz="1600" dirty="0" err="1" smtClean="0"/>
              <a:t>melanocytter</a:t>
            </a:r>
            <a:r>
              <a:rPr lang="nb-NO" sz="1600" dirty="0" smtClean="0"/>
              <a:t> i </a:t>
            </a:r>
            <a:r>
              <a:rPr lang="nb-NO" sz="1600" dirty="0" err="1" smtClean="0"/>
              <a:t>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endParaRPr lang="nb-NO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724128" y="4005064"/>
            <a:ext cx="33123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at de mange og atypiske </a:t>
            </a:r>
            <a:r>
              <a:rPr lang="nb-NO" sz="1400" dirty="0" err="1" smtClean="0"/>
              <a:t>melanocyttene</a:t>
            </a:r>
            <a:r>
              <a:rPr lang="nb-NO" sz="1400" dirty="0" smtClean="0"/>
              <a:t> nettopp ligger i </a:t>
            </a:r>
            <a:r>
              <a:rPr lang="nb-NO" sz="1400" dirty="0" err="1" smtClean="0"/>
              <a:t>epidermis</a:t>
            </a:r>
            <a:r>
              <a:rPr lang="nb-NO" sz="1400" dirty="0" smtClean="0"/>
              <a:t> og «vokser oppover» (</a:t>
            </a:r>
            <a:r>
              <a:rPr lang="nb-NO" sz="1400" dirty="0" err="1" smtClean="0"/>
              <a:t>pagetoid</a:t>
            </a:r>
            <a:r>
              <a:rPr lang="nb-NO" sz="1400" dirty="0" smtClean="0"/>
              <a:t> vekst)</a:t>
            </a:r>
          </a:p>
          <a:p>
            <a:r>
              <a:rPr lang="nb-NO" sz="1400" dirty="0" smtClean="0"/>
              <a:t>Her har de også vokst nedover i </a:t>
            </a:r>
            <a:r>
              <a:rPr lang="nb-NO" sz="1400" dirty="0" err="1" smtClean="0"/>
              <a:t>dermis</a:t>
            </a:r>
            <a:r>
              <a:rPr lang="nb-NO" sz="1400" dirty="0" smtClean="0"/>
              <a:t> (infiltrasjon)</a:t>
            </a:r>
          </a:p>
          <a:p>
            <a:r>
              <a:rPr lang="nb-NO" sz="1400" dirty="0" smtClean="0"/>
              <a:t>Derfor er dette et malignt melanom, og ikke et malignt melanom in </a:t>
            </a:r>
            <a:r>
              <a:rPr lang="nb-NO" sz="1400" dirty="0" err="1" smtClean="0"/>
              <a:t>situ</a:t>
            </a:r>
            <a:r>
              <a:rPr lang="nb-NO" sz="1400" dirty="0" smtClean="0"/>
              <a:t>, som er tilfellet når man bare ser den </a:t>
            </a:r>
            <a:r>
              <a:rPr lang="nb-NO" sz="1400" dirty="0" err="1" smtClean="0"/>
              <a:t>intraepidermale</a:t>
            </a:r>
            <a:r>
              <a:rPr lang="nb-NO" sz="1400" dirty="0" smtClean="0"/>
              <a:t> veksten av atypiske </a:t>
            </a:r>
            <a:r>
              <a:rPr lang="nb-NO" sz="1400" dirty="0" err="1" smtClean="0"/>
              <a:t>melanocytter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9012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3" t="33019" r="45387" b="17652"/>
          <a:stretch/>
        </p:blipFill>
        <p:spPr bwMode="auto">
          <a:xfrm rot="16200000">
            <a:off x="1350171" y="393780"/>
            <a:ext cx="1256927" cy="19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02967" y="778009"/>
            <a:ext cx="216024" cy="2080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395536" y="332656"/>
            <a:ext cx="200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Basalcellecarcinom</a:t>
            </a:r>
            <a:endParaRPr lang="nb-NO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92081" y="701988"/>
            <a:ext cx="3600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Epidermis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Basaloide</a:t>
            </a:r>
            <a:r>
              <a:rPr lang="nb-NO" sz="1600" dirty="0" smtClean="0"/>
              <a:t> reder som har kontakt med </a:t>
            </a:r>
            <a:r>
              <a:rPr lang="nb-NO" sz="1600" dirty="0" err="1" smtClean="0"/>
              <a:t>epidermis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Palisadering</a:t>
            </a:r>
            <a:r>
              <a:rPr lang="nb-NO" sz="1600" dirty="0" smtClean="0"/>
              <a:t> og sprekkdannelse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Betennelsesceller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Fettvev</a:t>
            </a:r>
            <a:endParaRPr lang="nb-NO" sz="1600" dirty="0"/>
          </a:p>
          <a:p>
            <a:endParaRPr lang="nb-NO" sz="1600" dirty="0" smtClean="0"/>
          </a:p>
          <a:p>
            <a:endParaRPr lang="nb-NO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20073" y="4149080"/>
            <a:ext cx="36724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at dette er en tumor bygget opp av celler som likner på de normale basalcellene i </a:t>
            </a:r>
            <a:r>
              <a:rPr lang="nb-NO" sz="1400" dirty="0" err="1" smtClean="0"/>
              <a:t>epidermis</a:t>
            </a:r>
            <a:endParaRPr lang="nb-NO" sz="1400" dirty="0" smtClean="0"/>
          </a:p>
          <a:p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0330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15" t="6914" r="25641" b="3965"/>
          <a:stretch/>
        </p:blipFill>
        <p:spPr>
          <a:xfrm rot="16200000">
            <a:off x="950494" y="1001834"/>
            <a:ext cx="2130446" cy="237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548680"/>
            <a:ext cx="248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Aktinisk (solar) keratose</a:t>
            </a:r>
            <a:endParaRPr lang="nb-N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563589"/>
            <a:ext cx="25922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Hyperkeratose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Parakeratose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Dype </a:t>
            </a:r>
            <a:r>
              <a:rPr lang="nb-NO" sz="1600" dirty="0" err="1" smtClean="0"/>
              <a:t>retelister</a:t>
            </a:r>
            <a:r>
              <a:rPr lang="nb-NO" sz="1600" dirty="0" smtClean="0"/>
              <a:t> med for tykt basallag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Enkelte mitoser ovenfor basallaget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Solar </a:t>
            </a:r>
            <a:r>
              <a:rPr lang="nb-NO" sz="1600" dirty="0" err="1" smtClean="0"/>
              <a:t>elastose</a:t>
            </a:r>
            <a:endParaRPr lang="nb-NO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12160" y="4293096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dette som en </a:t>
            </a:r>
            <a:r>
              <a:rPr lang="nb-NO" sz="1400" dirty="0" err="1" smtClean="0"/>
              <a:t>solskadet</a:t>
            </a:r>
            <a:r>
              <a:rPr lang="nb-NO" sz="1400" dirty="0" smtClean="0"/>
              <a:t> hud med lett atypi i plateepitelet og at dette kan være et forstadium til plateepitelkarsinom 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9388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68" t="17671" r="29978" b="20867"/>
          <a:stretch/>
        </p:blipFill>
        <p:spPr>
          <a:xfrm rot="10800000">
            <a:off x="1043608" y="1268760"/>
            <a:ext cx="1208834" cy="122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375" y="620688"/>
            <a:ext cx="206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Seborroisk</a:t>
            </a:r>
            <a:r>
              <a:rPr lang="nb-NO" b="1" dirty="0" smtClean="0"/>
              <a:t> keratose</a:t>
            </a:r>
            <a:endParaRPr lang="nb-N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908720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Hyperkeratose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Akantose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Pseudohorncyster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Ikke atypi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Jevn begrensning mot </a:t>
            </a:r>
            <a:r>
              <a:rPr lang="nb-NO" sz="1600" dirty="0" err="1" smtClean="0"/>
              <a:t>dermis</a:t>
            </a:r>
            <a:r>
              <a:rPr lang="nb-NO" sz="1600" dirty="0" smtClean="0"/>
              <a:t> (ikke infiltrasjon)</a:t>
            </a:r>
            <a:endParaRPr lang="nb-NO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4149080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dette som en godartet hudtumor fordi den ikke viser atypi eller infiltrerende vekst</a:t>
            </a:r>
          </a:p>
          <a:p>
            <a:r>
              <a:rPr lang="nb-NO" sz="1400" dirty="0" smtClean="0"/>
              <a:t>Den er svært vanlig hos alle over 40-50 år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1859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23329" r="23778" b="15631"/>
          <a:stretch/>
        </p:blipFill>
        <p:spPr bwMode="auto">
          <a:xfrm>
            <a:off x="1619672" y="548680"/>
            <a:ext cx="2119566" cy="176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48680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Lipom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68144" y="547167"/>
            <a:ext cx="19924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Kapsel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Normale fettceller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Bindevev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Kar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endParaRPr lang="nb-NO" sz="1600" dirty="0"/>
          </a:p>
        </p:txBody>
      </p:sp>
      <p:sp>
        <p:nvSpPr>
          <p:cNvPr id="4" name="Rectangle 3"/>
          <p:cNvSpPr/>
          <p:nvPr/>
        </p:nvSpPr>
        <p:spPr>
          <a:xfrm>
            <a:off x="2987824" y="1844824"/>
            <a:ext cx="14401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2987824" y="1708754"/>
            <a:ext cx="216024" cy="2080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xtBox 4"/>
          <p:cNvSpPr txBox="1"/>
          <p:nvPr/>
        </p:nvSpPr>
        <p:spPr>
          <a:xfrm>
            <a:off x="5868144" y="3284984"/>
            <a:ext cx="29523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at dette er fettvev som ser normalt ut fordi fettcellene har små og perifert stilte kjerner</a:t>
            </a:r>
          </a:p>
          <a:p>
            <a:r>
              <a:rPr lang="nb-NO" sz="1400" dirty="0" smtClean="0"/>
              <a:t>Et lipom har en fortykket bindevevsstruktur rundt grupper av fettcellene og denne kalles kapsel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39289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9" t="9251" r="3333" b="3164"/>
          <a:stretch/>
        </p:blipFill>
        <p:spPr>
          <a:xfrm>
            <a:off x="467545" y="1268760"/>
            <a:ext cx="2243618" cy="1671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167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Dermatofibrom</a:t>
            </a:r>
            <a:endParaRPr lang="nb-NO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332656"/>
            <a:ext cx="363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«knute» i </a:t>
            </a:r>
            <a:r>
              <a:rPr lang="nb-NO" sz="1600" dirty="0" err="1" smtClean="0"/>
              <a:t>dermis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Over «knuten» er plateepitelet lett fortykket (</a:t>
            </a:r>
            <a:r>
              <a:rPr lang="nb-NO" sz="1600" dirty="0" err="1" smtClean="0"/>
              <a:t>akantose</a:t>
            </a:r>
            <a:r>
              <a:rPr lang="nb-NO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Økt pigment i basallaget over «knuten»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«</a:t>
            </a:r>
            <a:r>
              <a:rPr lang="nb-NO" sz="1600" dirty="0" err="1" smtClean="0"/>
              <a:t>kunten</a:t>
            </a:r>
            <a:r>
              <a:rPr lang="nb-NO" sz="1600" dirty="0" smtClean="0"/>
              <a:t>» består av kryssende bindevevsdrag med makrofagliknende celler innimellom</a:t>
            </a:r>
            <a:endParaRPr lang="nb-NO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4797152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dette som en godartet hudtumor, som er ganske vanlig</a:t>
            </a:r>
          </a:p>
          <a:p>
            <a:r>
              <a:rPr lang="nb-NO" sz="1400" dirty="0" smtClean="0"/>
              <a:t>Den oppstår ofte på ekstremiteter, etter traumer</a:t>
            </a:r>
          </a:p>
          <a:p>
            <a:r>
              <a:rPr lang="nb-NO" sz="1400" dirty="0" smtClean="0"/>
              <a:t>Den ser ofte ut som en føflekk  men er ikke </a:t>
            </a:r>
            <a:r>
              <a:rPr lang="nb-NO" sz="1400" dirty="0" err="1" smtClean="0"/>
              <a:t>eksofytisk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5549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hematopatologi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Spesiell patologi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58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6311" r="13247" b="3375"/>
          <a:stretch/>
        </p:blipFill>
        <p:spPr bwMode="auto">
          <a:xfrm>
            <a:off x="281659" y="3861048"/>
            <a:ext cx="2938923" cy="266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" t="10002" r="12895" b="3097"/>
          <a:stretch/>
        </p:blipFill>
        <p:spPr bwMode="auto">
          <a:xfrm>
            <a:off x="4228562" y="2420889"/>
            <a:ext cx="4767230" cy="413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Adaptasjon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Generell patologi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29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7254" r="2796" b="4477"/>
          <a:stretch/>
        </p:blipFill>
        <p:spPr bwMode="auto">
          <a:xfrm>
            <a:off x="467544" y="1099911"/>
            <a:ext cx="2340311" cy="18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476672"/>
            <a:ext cx="399378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Ulik kjernestørrelse</a:t>
            </a:r>
            <a:r>
              <a:rPr lang="nb-NO" sz="1600" dirty="0"/>
              <a:t> </a:t>
            </a:r>
            <a:endParaRPr lang="nb-NO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mange store kjerner med ujevn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Blodkar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Bindevev</a:t>
            </a:r>
          </a:p>
          <a:p>
            <a:endParaRPr lang="nb-NO" sz="1600" dirty="0" smtClean="0"/>
          </a:p>
          <a:p>
            <a:endParaRPr lang="nb-NO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4077072"/>
            <a:ext cx="33562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Kommentar:</a:t>
            </a:r>
          </a:p>
          <a:p>
            <a:r>
              <a:rPr lang="nb-NO" sz="1400" dirty="0" smtClean="0"/>
              <a:t>Du skal gjenkjenne at dette er hjertemuskulatur fordi den er tverrstripet og har kjerner sentralt i fibrene. Du skal også se at kjernene har ulik størrelse og form, og at dette kan være et tegn på hjertehypertrofi.</a:t>
            </a:r>
          </a:p>
          <a:p>
            <a:r>
              <a:rPr lang="nb-NO" sz="1400" dirty="0" smtClean="0"/>
              <a:t>…</a:t>
            </a:r>
          </a:p>
          <a:p>
            <a:r>
              <a:rPr lang="nb-NO" sz="1400" dirty="0" smtClean="0"/>
              <a:t>…</a:t>
            </a:r>
            <a:endParaRPr lang="nb-NO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476672"/>
            <a:ext cx="30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Hypertrofi (hjertemuskulatur)</a:t>
            </a:r>
            <a:endParaRPr lang="nb-NO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80744" y="3510"/>
            <a:ext cx="2174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i="1" dirty="0" smtClean="0"/>
              <a:t>Generell patologi - cellepatologi</a:t>
            </a:r>
            <a:endParaRPr lang="nb-NO" sz="1200" i="1" dirty="0"/>
          </a:p>
        </p:txBody>
      </p:sp>
    </p:spTree>
    <p:extLst>
      <p:ext uri="{BB962C8B-B14F-4D97-AF65-F5344CB8AC3E}">
        <p14:creationId xmlns:p14="http://schemas.microsoft.com/office/powerpoint/2010/main" val="14166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13758" b="4734"/>
          <a:stretch/>
        </p:blipFill>
        <p:spPr bwMode="auto">
          <a:xfrm>
            <a:off x="395536" y="836712"/>
            <a:ext cx="2669375" cy="182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0152" y="491526"/>
            <a:ext cx="20626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Parakeratose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Retelister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Leukocyttinfiltrater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Bindevev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292080" y="4365104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Kommentarer:</a:t>
            </a:r>
          </a:p>
          <a:p>
            <a:r>
              <a:rPr lang="nb-NO" sz="1400" dirty="0" smtClean="0"/>
              <a:t>Hyperplasi betyr «for mye vekst»; økt celledeling</a:t>
            </a:r>
          </a:p>
          <a:p>
            <a:r>
              <a:rPr lang="nb-NO" sz="1400" dirty="0" smtClean="0"/>
              <a:t>Hyperplasi av hud sees 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/>
              <a:t>K</a:t>
            </a:r>
            <a:r>
              <a:rPr lang="nb-NO" sz="1400" dirty="0" smtClean="0"/>
              <a:t>roniske betennelsesreaksjoner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Kronisk kløe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Enkelte svulster (</a:t>
            </a:r>
            <a:r>
              <a:rPr lang="nb-NO" sz="1400" dirty="0" err="1" smtClean="0"/>
              <a:t>seborroisk</a:t>
            </a:r>
            <a:r>
              <a:rPr lang="nb-NO" sz="1400" dirty="0" smtClean="0"/>
              <a:t> keratose, enkelte aktiniske keratoser)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400" dirty="0" smtClean="0"/>
              <a:t>??</a:t>
            </a:r>
            <a:endParaRPr lang="nb-NO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30686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Hyperplasi (hud)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75477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31745" r="8532" b="26926"/>
          <a:stretch/>
        </p:blipFill>
        <p:spPr bwMode="auto">
          <a:xfrm>
            <a:off x="323528" y="1052736"/>
            <a:ext cx="1728192" cy="82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217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Metaplasi</a:t>
            </a:r>
            <a:r>
              <a:rPr lang="nb-NO" b="1" dirty="0" smtClean="0"/>
              <a:t> (</a:t>
            </a:r>
            <a:r>
              <a:rPr lang="nb-NO" b="1" dirty="0" err="1" smtClean="0"/>
              <a:t>øsofagus</a:t>
            </a:r>
            <a:r>
              <a:rPr lang="nb-NO" b="1" dirty="0" smtClean="0"/>
              <a:t>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88224" y="476672"/>
            <a:ext cx="18638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endParaRPr lang="nb-N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Plateepitel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Gastrisk epitel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Intestinalt epitel (begerceller)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Submukosa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55568" y="4797152"/>
            <a:ext cx="3708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400" dirty="0" smtClean="0"/>
          </a:p>
          <a:p>
            <a:endParaRPr lang="nb-NO" sz="1400" dirty="0"/>
          </a:p>
          <a:p>
            <a:r>
              <a:rPr lang="nb-NO" sz="1400" dirty="0" smtClean="0"/>
              <a:t>Kommentarer:</a:t>
            </a:r>
          </a:p>
          <a:p>
            <a:r>
              <a:rPr lang="nb-NO" sz="1400" dirty="0" smtClean="0"/>
              <a:t>Du skal gjenkjenne gastrisk og intestinalt epitel og vite at det normalt ikke forekommer i </a:t>
            </a:r>
            <a:r>
              <a:rPr lang="nb-NO" sz="1400" dirty="0" err="1" smtClean="0"/>
              <a:t>øsofagus</a:t>
            </a:r>
            <a:endParaRPr lang="nb-NO" sz="1400" dirty="0"/>
          </a:p>
        </p:txBody>
      </p:sp>
      <p:sp>
        <p:nvSpPr>
          <p:cNvPr id="6" name="Rectangle 5"/>
          <p:cNvSpPr/>
          <p:nvPr/>
        </p:nvSpPr>
        <p:spPr>
          <a:xfrm>
            <a:off x="683568" y="1196752"/>
            <a:ext cx="360040" cy="5040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22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11584" r="3054" b="5705"/>
          <a:stretch/>
        </p:blipFill>
        <p:spPr bwMode="auto">
          <a:xfrm>
            <a:off x="573126" y="1109065"/>
            <a:ext cx="1552357" cy="109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055" y="548680"/>
            <a:ext cx="1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Avleiring (lever)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60032" y="548680"/>
            <a:ext cx="41312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Portalfelt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Galleganger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Bindevev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Hepatocytter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Avleiret materiale, med Perls farge (i snitt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62899" y="4797152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Kommentarer:</a:t>
            </a:r>
          </a:p>
          <a:p>
            <a:r>
              <a:rPr lang="nb-NO" sz="1400" dirty="0" smtClean="0"/>
              <a:t>Du skal gjenkjenne den heksagonale </a:t>
            </a:r>
            <a:r>
              <a:rPr lang="nb-NO" sz="1400" dirty="0" err="1" smtClean="0"/>
              <a:t>leverstrukturen</a:t>
            </a:r>
            <a:r>
              <a:rPr lang="nb-NO" sz="1400" dirty="0" smtClean="0"/>
              <a:t> med portalfelt og sentralvener</a:t>
            </a:r>
          </a:p>
          <a:p>
            <a:r>
              <a:rPr lang="nb-NO" sz="1400" dirty="0" smtClean="0"/>
              <a:t>Du skal også se at det er pigment som normal ikke skal være tilstede, særlig i portalfeltene</a:t>
            </a:r>
          </a:p>
          <a:p>
            <a:r>
              <a:rPr lang="nb-NO" sz="1400" dirty="0" smtClean="0"/>
              <a:t>Slikt pigment er ofte jern, og det kan påvises med spesialfarger</a:t>
            </a:r>
          </a:p>
        </p:txBody>
      </p:sp>
    </p:spTree>
    <p:extLst>
      <p:ext uri="{BB962C8B-B14F-4D97-AF65-F5344CB8AC3E}">
        <p14:creationId xmlns:p14="http://schemas.microsoft.com/office/powerpoint/2010/main" val="11155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15065" r="3015" b="24805"/>
          <a:stretch/>
        </p:blipFill>
        <p:spPr bwMode="auto">
          <a:xfrm>
            <a:off x="452582" y="1052736"/>
            <a:ext cx="2636032" cy="139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582" y="548680"/>
            <a:ext cx="238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Fettopphopning (lever)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653118"/>
            <a:ext cx="33347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Portalfelt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Sentralvener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Galleganger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Hepatocytter</a:t>
            </a:r>
            <a:r>
              <a:rPr lang="nb-NO" sz="1600" dirty="0" smtClean="0"/>
              <a:t> med fettopphopning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 dirty="0"/>
          </a:p>
          <a:p>
            <a:endParaRPr lang="nb-NO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4941168"/>
            <a:ext cx="3600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leverstrutkuren og kunne se at det er mange lyse celler</a:t>
            </a:r>
          </a:p>
          <a:p>
            <a:r>
              <a:rPr lang="nb-NO" sz="1400" dirty="0" smtClean="0"/>
              <a:t>Du skal vite at dette utseendet er typisk for fettopphopning i leveren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94245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t="30523" r="32164" b="24197"/>
          <a:stretch/>
        </p:blipFill>
        <p:spPr bwMode="auto">
          <a:xfrm>
            <a:off x="755576" y="1052736"/>
            <a:ext cx="2262909" cy="157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284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Hydrop</a:t>
            </a:r>
            <a:r>
              <a:rPr lang="nb-NO" b="1" dirty="0" smtClean="0"/>
              <a:t> degenerasjon (nyre)</a:t>
            </a:r>
            <a:endParaRPr lang="nb-NO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56176" y="552821"/>
            <a:ext cx="22600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/>
              <a:t>Hva ser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Glomeruli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Proksimale </a:t>
            </a:r>
            <a:r>
              <a:rPr lang="nb-NO" sz="1600" dirty="0" err="1" smtClean="0"/>
              <a:t>tubuli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Distale </a:t>
            </a:r>
            <a:r>
              <a:rPr lang="nb-NO" sz="1600" dirty="0" err="1" smtClean="0"/>
              <a:t>tubuli</a:t>
            </a:r>
            <a:endParaRPr lang="nb-NO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smtClean="0"/>
              <a:t>Arterioler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 err="1" smtClean="0"/>
              <a:t>Hydrop</a:t>
            </a:r>
            <a:r>
              <a:rPr lang="nb-NO" sz="1600" dirty="0" smtClean="0"/>
              <a:t> degenerasjon</a:t>
            </a:r>
          </a:p>
          <a:p>
            <a:endParaRPr lang="nb-NO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04253" y="4725144"/>
            <a:ext cx="3563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Kommentarer</a:t>
            </a:r>
          </a:p>
          <a:p>
            <a:r>
              <a:rPr lang="nb-NO" sz="1400" dirty="0" smtClean="0"/>
              <a:t>Du skal gjenkjenne dette som nyrevev med </a:t>
            </a:r>
            <a:r>
              <a:rPr lang="nb-NO" sz="1400" dirty="0" err="1" smtClean="0"/>
              <a:t>glomeruli</a:t>
            </a:r>
            <a:r>
              <a:rPr lang="nb-NO" sz="1400" dirty="0" smtClean="0"/>
              <a:t>, proksimale og distale </a:t>
            </a:r>
            <a:r>
              <a:rPr lang="nb-NO" sz="1400" dirty="0" err="1" smtClean="0"/>
              <a:t>tubuli</a:t>
            </a:r>
            <a:r>
              <a:rPr lang="nb-NO" sz="1400" dirty="0" smtClean="0"/>
              <a:t>, og kar</a:t>
            </a:r>
          </a:p>
          <a:p>
            <a:r>
              <a:rPr lang="nb-NO" sz="1400" dirty="0" smtClean="0"/>
              <a:t>Du skal gjenkjenne de små «vakuolene» i </a:t>
            </a:r>
            <a:r>
              <a:rPr lang="nb-NO" sz="1400" dirty="0" err="1" smtClean="0"/>
              <a:t>tubulusepitelet</a:t>
            </a:r>
            <a:r>
              <a:rPr lang="nb-NO" sz="1400" dirty="0" smtClean="0"/>
              <a:t>, særlig de proksimale som er mest utsatt for </a:t>
            </a:r>
            <a:r>
              <a:rPr lang="nb-NO" sz="1400" dirty="0" err="1" smtClean="0"/>
              <a:t>hypoksisk</a:t>
            </a:r>
            <a:r>
              <a:rPr lang="nb-NO" sz="1400" dirty="0" smtClean="0"/>
              <a:t> og toksisk skade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9283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904</Words>
  <Application>Microsoft Office PowerPoint</Application>
  <PresentationFormat>On-screen Show (4:3)</PresentationFormat>
  <Paragraphs>180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E-arbeidsbok i histopatologi</vt:lpstr>
      <vt:lpstr>Generelt</vt:lpstr>
      <vt:lpstr>Adaptasjon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Betennelse</vt:lpstr>
      <vt:lpstr>PowerPoint Presentation</vt:lpstr>
      <vt:lpstr>PowerPoint Presentation</vt:lpstr>
      <vt:lpstr>PowerPoint Presentation</vt:lpstr>
      <vt:lpstr>PowerPoint Presentation</vt:lpstr>
      <vt:lpstr>reparasjon</vt:lpstr>
      <vt:lpstr>PowerPoint Presentation</vt:lpstr>
      <vt:lpstr>hud</vt:lpstr>
      <vt:lpstr>Generelt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hematopatologi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Inger Nina Farstad</dc:creator>
  <cp:lastModifiedBy>per</cp:lastModifiedBy>
  <cp:revision>29</cp:revision>
  <dcterms:created xsi:type="dcterms:W3CDTF">2017-01-16T09:42:45Z</dcterms:created>
  <dcterms:modified xsi:type="dcterms:W3CDTF">2018-03-19T15:01:18Z</dcterms:modified>
</cp:coreProperties>
</file>