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7" r:id="rId6"/>
    <p:sldId id="262" r:id="rId7"/>
    <p:sldId id="263" r:id="rId8"/>
    <p:sldId id="264" r:id="rId9"/>
    <p:sldId id="265" r:id="rId10"/>
    <p:sldId id="277" r:id="rId11"/>
    <p:sldId id="266" r:id="rId12"/>
    <p:sldId id="269" r:id="rId13"/>
    <p:sldId id="268" r:id="rId14"/>
    <p:sldId id="270" r:id="rId15"/>
    <p:sldId id="271" r:id="rId16"/>
    <p:sldId id="275" r:id="rId17"/>
    <p:sldId id="276" r:id="rId18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3710-49F6-4923-B98A-4D93AD85F7A9}" type="datetimeFigureOut">
              <a:rPr lang="nb-NO" smtClean="0"/>
              <a:t>02.05.2017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FCE-4002-45C8-9135-DE32EA42DC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028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3710-49F6-4923-B98A-4D93AD85F7A9}" type="datetimeFigureOut">
              <a:rPr lang="nb-NO" smtClean="0"/>
              <a:t>02.05.2017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FCE-4002-45C8-9135-DE32EA42DC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4735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3710-49F6-4923-B98A-4D93AD85F7A9}" type="datetimeFigureOut">
              <a:rPr lang="nb-NO" smtClean="0"/>
              <a:t>02.05.2017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FCE-4002-45C8-9135-DE32EA42DC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0592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3710-49F6-4923-B98A-4D93AD85F7A9}" type="datetimeFigureOut">
              <a:rPr lang="nb-NO" smtClean="0"/>
              <a:t>02.05.2017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FCE-4002-45C8-9135-DE32EA42DC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661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3710-49F6-4923-B98A-4D93AD85F7A9}" type="datetimeFigureOut">
              <a:rPr lang="nb-NO" smtClean="0"/>
              <a:t>02.05.2017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FCE-4002-45C8-9135-DE32EA42DC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930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3710-49F6-4923-B98A-4D93AD85F7A9}" type="datetimeFigureOut">
              <a:rPr lang="nb-NO" smtClean="0"/>
              <a:t>02.05.2017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FCE-4002-45C8-9135-DE32EA42DC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5855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3710-49F6-4923-B98A-4D93AD85F7A9}" type="datetimeFigureOut">
              <a:rPr lang="nb-NO" smtClean="0"/>
              <a:t>02.05.2017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FCE-4002-45C8-9135-DE32EA42DC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0069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3710-49F6-4923-B98A-4D93AD85F7A9}" type="datetimeFigureOut">
              <a:rPr lang="nb-NO" smtClean="0"/>
              <a:t>02.05.2017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FCE-4002-45C8-9135-DE32EA42DC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690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3710-49F6-4923-B98A-4D93AD85F7A9}" type="datetimeFigureOut">
              <a:rPr lang="nb-NO" smtClean="0"/>
              <a:t>02.05.2017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FCE-4002-45C8-9135-DE32EA42DC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2477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3710-49F6-4923-B98A-4D93AD85F7A9}" type="datetimeFigureOut">
              <a:rPr lang="nb-NO" smtClean="0"/>
              <a:t>02.05.2017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FCE-4002-45C8-9135-DE32EA42DC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564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3710-49F6-4923-B98A-4D93AD85F7A9}" type="datetimeFigureOut">
              <a:rPr lang="nb-NO" smtClean="0"/>
              <a:t>02.05.2017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FFCE-4002-45C8-9135-DE32EA42DC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395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93710-49F6-4923-B98A-4D93AD85F7A9}" type="datetimeFigureOut">
              <a:rPr lang="nb-NO" smtClean="0"/>
              <a:t>02.05.2017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9FFCE-4002-45C8-9135-DE32EA42DC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362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0" r="13454"/>
          <a:stretch/>
        </p:blipFill>
        <p:spPr bwMode="auto">
          <a:xfrm>
            <a:off x="539552" y="1183407"/>
            <a:ext cx="485775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652046"/>
            <a:ext cx="168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Øsofagusvaricer</a:t>
            </a:r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6588224" y="1772816"/>
            <a:ext cx="228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v</a:t>
            </a:r>
            <a:r>
              <a:rPr lang="nb-NO" sz="1400" dirty="0" smtClean="0"/>
              <a:t>entrikkel og </a:t>
            </a:r>
            <a:r>
              <a:rPr lang="nb-NO" sz="1400" dirty="0" err="1" smtClean="0"/>
              <a:t>øsofagus</a:t>
            </a:r>
            <a:r>
              <a:rPr lang="nb-NO" sz="1400" dirty="0" smtClean="0"/>
              <a:t> er vrengt ut-inn</a:t>
            </a:r>
            <a:endParaRPr lang="nb-NO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845762" y="5268690"/>
            <a:ext cx="1353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curvatura</a:t>
            </a:r>
            <a:r>
              <a:rPr lang="nb-NO" sz="1400" dirty="0" smtClean="0"/>
              <a:t> major</a:t>
            </a:r>
            <a:endParaRPr lang="nb-NO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9" t="14176" r="9266" b="13622"/>
          <a:stretch/>
        </p:blipFill>
        <p:spPr bwMode="auto">
          <a:xfrm>
            <a:off x="5508104" y="2539330"/>
            <a:ext cx="3467101" cy="352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7870" y="2922358"/>
            <a:ext cx="757986" cy="79467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/>
          <p:cNvSpPr txBox="1"/>
          <p:nvPr/>
        </p:nvSpPr>
        <p:spPr>
          <a:xfrm>
            <a:off x="5652120" y="3994422"/>
            <a:ext cx="682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varicer</a:t>
            </a:r>
            <a:endParaRPr lang="nb-NO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069420" y="4963418"/>
            <a:ext cx="627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cardia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62072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t="4345" r="7183" b="11227"/>
          <a:stretch/>
        </p:blipFill>
        <p:spPr bwMode="auto">
          <a:xfrm>
            <a:off x="202432" y="764704"/>
            <a:ext cx="6361881" cy="412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4" r="16554"/>
          <a:stretch/>
        </p:blipFill>
        <p:spPr bwMode="auto">
          <a:xfrm>
            <a:off x="5436096" y="3243854"/>
            <a:ext cx="3590925" cy="356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71738" y="1883589"/>
            <a:ext cx="1440160" cy="216024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xtBox 1"/>
          <p:cNvSpPr txBox="1"/>
          <p:nvPr/>
        </p:nvSpPr>
        <p:spPr>
          <a:xfrm>
            <a:off x="467544" y="219998"/>
            <a:ext cx="160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Crohns</a:t>
            </a:r>
            <a:r>
              <a:rPr lang="nb-NO" dirty="0" smtClean="0"/>
              <a:t> sykdom</a:t>
            </a:r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6444208" y="2963709"/>
            <a:ext cx="2513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forstørrede lymfeknuter i krøset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714920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3152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764704"/>
            <a:ext cx="3477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Polyppose</a:t>
            </a:r>
            <a:r>
              <a:rPr lang="nb-NO" dirty="0" smtClean="0"/>
              <a:t> eller </a:t>
            </a:r>
            <a:r>
              <a:rPr lang="nb-NO" dirty="0" err="1" smtClean="0"/>
              <a:t>sekvele</a:t>
            </a:r>
            <a:r>
              <a:rPr lang="nb-NO" dirty="0" smtClean="0"/>
              <a:t> etter IBD?</a:t>
            </a:r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6495400" y="1556792"/>
            <a:ext cx="19282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«</a:t>
            </a:r>
            <a:r>
              <a:rPr lang="nb-NO" sz="1400" dirty="0" smtClean="0"/>
              <a:t>utallige» </a:t>
            </a:r>
            <a:r>
              <a:rPr lang="nb-NO" sz="1400" dirty="0" smtClean="0"/>
              <a:t>polypper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variabel utbredelse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trangt parti distalt</a:t>
            </a:r>
            <a:endParaRPr lang="nb-NO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473398" y="5301208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appendix</a:t>
            </a:r>
            <a:endParaRPr lang="nb-NO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997888" y="4077072"/>
            <a:ext cx="1499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ileocøkalovergang</a:t>
            </a:r>
            <a:endParaRPr lang="nb-NO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2" t="21549" r="27886" b="17718"/>
          <a:stretch/>
        </p:blipFill>
        <p:spPr bwMode="auto">
          <a:xfrm>
            <a:off x="3419872" y="4384849"/>
            <a:ext cx="3024336" cy="214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35696" y="2564904"/>
            <a:ext cx="864096" cy="59551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64288" y="2295456"/>
            <a:ext cx="504056" cy="134287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30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t="8184" r="1923" b="5015"/>
          <a:stretch/>
        </p:blipFill>
        <p:spPr bwMode="auto">
          <a:xfrm>
            <a:off x="932681" y="764704"/>
            <a:ext cx="689610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32428" r="10029"/>
          <a:stretch/>
        </p:blipFill>
        <p:spPr bwMode="auto">
          <a:xfrm>
            <a:off x="1835696" y="4629149"/>
            <a:ext cx="3409950" cy="211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1" t="19164" r="12980" b="19268"/>
          <a:stretch/>
        </p:blipFill>
        <p:spPr bwMode="auto">
          <a:xfrm rot="10800000">
            <a:off x="6700413" y="5003329"/>
            <a:ext cx="1916117" cy="169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4997" y="1412776"/>
            <a:ext cx="504056" cy="38655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xtBox 1"/>
          <p:cNvSpPr txBox="1"/>
          <p:nvPr/>
        </p:nvSpPr>
        <p:spPr>
          <a:xfrm>
            <a:off x="1043608" y="476672"/>
            <a:ext cx="361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Polypper ved </a:t>
            </a:r>
            <a:r>
              <a:rPr lang="nb-NO" dirty="0" err="1" smtClean="0"/>
              <a:t>Peutz</a:t>
            </a:r>
            <a:r>
              <a:rPr lang="nb-NO" dirty="0" smtClean="0"/>
              <a:t> </a:t>
            </a:r>
            <a:r>
              <a:rPr lang="nb-NO" dirty="0" err="1" smtClean="0"/>
              <a:t>Jeghers</a:t>
            </a:r>
            <a:r>
              <a:rPr lang="nb-NO" dirty="0" smtClean="0"/>
              <a:t> syndrom</a:t>
            </a:r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5231532" y="5426697"/>
            <a:ext cx="1572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«</a:t>
            </a:r>
            <a:r>
              <a:rPr lang="nb-NO" sz="1400" dirty="0" err="1" smtClean="0"/>
              <a:t>hamartomatøse</a:t>
            </a:r>
            <a:r>
              <a:rPr lang="nb-NO" sz="1400" dirty="0" smtClean="0"/>
              <a:t>» polypper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4083134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3152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6" t="19685" r="32116" b="29354"/>
          <a:stretch/>
        </p:blipFill>
        <p:spPr bwMode="auto">
          <a:xfrm>
            <a:off x="6516216" y="4895850"/>
            <a:ext cx="248602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620688"/>
            <a:ext cx="4621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Tubulært adenom eller </a:t>
            </a:r>
            <a:r>
              <a:rPr lang="nb-NO" dirty="0" err="1" smtClean="0"/>
              <a:t>adenokarsinom</a:t>
            </a:r>
            <a:r>
              <a:rPr lang="nb-NO" dirty="0" smtClean="0"/>
              <a:t> i kolon?</a:t>
            </a:r>
            <a:endParaRPr lang="nb-NO" dirty="0"/>
          </a:p>
        </p:txBody>
      </p:sp>
      <p:sp>
        <p:nvSpPr>
          <p:cNvPr id="5" name="Rectangle 4"/>
          <p:cNvSpPr/>
          <p:nvPr/>
        </p:nvSpPr>
        <p:spPr>
          <a:xfrm>
            <a:off x="3594448" y="1844824"/>
            <a:ext cx="1049560" cy="86409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xtBox 2"/>
          <p:cNvSpPr txBox="1"/>
          <p:nvPr/>
        </p:nvSpPr>
        <p:spPr>
          <a:xfrm>
            <a:off x="4119228" y="5373216"/>
            <a:ext cx="23969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i</a:t>
            </a:r>
            <a:r>
              <a:rPr lang="nb-NO" sz="1400" dirty="0" smtClean="0"/>
              <a:t>nfiltrerende vekst gjennom </a:t>
            </a:r>
            <a:r>
              <a:rPr lang="nb-NO" sz="1400" dirty="0" err="1" smtClean="0"/>
              <a:t>muskularis</a:t>
            </a:r>
            <a:r>
              <a:rPr lang="nb-NO" sz="1400" dirty="0" smtClean="0"/>
              <a:t> propria;</a:t>
            </a:r>
          </a:p>
          <a:p>
            <a:endParaRPr lang="nb-NO" sz="1400" dirty="0"/>
          </a:p>
          <a:p>
            <a:r>
              <a:rPr lang="nb-NO" sz="1400" dirty="0" err="1" smtClean="0"/>
              <a:t>Adenokarsinom</a:t>
            </a:r>
            <a:endParaRPr lang="nb-NO" sz="1400" dirty="0" smtClean="0"/>
          </a:p>
          <a:p>
            <a:r>
              <a:rPr lang="nb-NO" sz="1400" dirty="0" smtClean="0"/>
              <a:t>(kan gi okkult blødning)</a:t>
            </a:r>
            <a:endParaRPr lang="nb-NO" sz="1400" dirty="0"/>
          </a:p>
          <a:p>
            <a:endParaRPr lang="nb-NO" sz="1400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940152" y="5589240"/>
            <a:ext cx="1819076" cy="1533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920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3152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92696"/>
            <a:ext cx="232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Adenokarsinom</a:t>
            </a:r>
            <a:r>
              <a:rPr lang="nb-NO" dirty="0" smtClean="0"/>
              <a:t> i kolon</a:t>
            </a:r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4644008" y="164619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</a:t>
            </a:r>
            <a:r>
              <a:rPr lang="nb-NO" dirty="0" smtClean="0"/>
              <a:t>triktur («epleskrott» radiologisk) gir obstruksjon</a:t>
            </a:r>
            <a:endParaRPr lang="nb-NO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860032" y="2420888"/>
            <a:ext cx="144016" cy="7920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156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3152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92696"/>
            <a:ext cx="232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Adenokarsinom</a:t>
            </a:r>
            <a:r>
              <a:rPr lang="nb-NO" dirty="0" smtClean="0"/>
              <a:t> i kolon</a:t>
            </a:r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2843808" y="5229200"/>
            <a:ext cx="3798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</a:t>
            </a:r>
            <a:r>
              <a:rPr lang="nb-NO" dirty="0" smtClean="0"/>
              <a:t>tor tumor, inntar hele sirkumferensen</a:t>
            </a:r>
          </a:p>
          <a:p>
            <a:endParaRPr lang="nb-NO" dirty="0"/>
          </a:p>
          <a:p>
            <a:r>
              <a:rPr lang="nb-NO" dirty="0" smtClean="0"/>
              <a:t>(striktur og/eller okkult blødning)</a:t>
            </a:r>
            <a:endParaRPr lang="nb-NO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347864" y="4005064"/>
            <a:ext cx="0" cy="10801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293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92" y="1052736"/>
            <a:ext cx="73152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3" t="17240" r="17710" b="12860"/>
          <a:stretch/>
        </p:blipFill>
        <p:spPr bwMode="auto">
          <a:xfrm>
            <a:off x="4509592" y="4653136"/>
            <a:ext cx="2728267" cy="20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5" t="15152" r="14918" b="23209"/>
          <a:stretch/>
        </p:blipFill>
        <p:spPr bwMode="auto">
          <a:xfrm>
            <a:off x="2361281" y="4840214"/>
            <a:ext cx="197167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1992" y="548680"/>
            <a:ext cx="338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Nevroendokrin</a:t>
            </a:r>
            <a:r>
              <a:rPr lang="nb-NO" dirty="0" smtClean="0"/>
              <a:t> tumor i tynntarm</a:t>
            </a:r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3131840" y="4437112"/>
            <a:ext cx="3301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flere små svulster og lymfeknutemetastase</a:t>
            </a:r>
            <a:endParaRPr lang="nb-NO" sz="1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203848" y="4744889"/>
            <a:ext cx="296416" cy="847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500264" y="4744889"/>
            <a:ext cx="2295872" cy="10603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808176" y="3789040"/>
            <a:ext cx="1420280" cy="68434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92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t="16672" r="7912" b="22275"/>
          <a:stretch/>
        </p:blipFill>
        <p:spPr bwMode="auto">
          <a:xfrm>
            <a:off x="1043608" y="1700808"/>
            <a:ext cx="7156480" cy="388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836712"/>
            <a:ext cx="3259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Nevroendokrin</a:t>
            </a:r>
            <a:r>
              <a:rPr lang="nb-NO" dirty="0" smtClean="0"/>
              <a:t> tumor i tynntarm</a:t>
            </a:r>
          </a:p>
          <a:p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2915816" y="1712640"/>
            <a:ext cx="3536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stor lymfeknutemetastase (delt i to)</a:t>
            </a:r>
            <a:endParaRPr lang="nb-NO" dirty="0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4683864" y="2081972"/>
            <a:ext cx="104160" cy="3389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925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3152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692696"/>
            <a:ext cx="337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Ventrikkel: </a:t>
            </a:r>
            <a:r>
              <a:rPr lang="nb-NO" dirty="0" err="1" smtClean="0"/>
              <a:t>Mallory</a:t>
            </a:r>
            <a:r>
              <a:rPr lang="nb-NO" dirty="0" smtClean="0"/>
              <a:t>-Weiss lesjoner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2853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81494"/>
            <a:ext cx="261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Ulcus </a:t>
            </a:r>
            <a:r>
              <a:rPr lang="nb-NO" dirty="0" err="1" smtClean="0"/>
              <a:t>ventriculi</a:t>
            </a:r>
            <a:r>
              <a:rPr lang="nb-NO" dirty="0" smtClean="0"/>
              <a:t> (magesår)</a:t>
            </a:r>
            <a:endParaRPr lang="nb-NO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9" t="3869" r="9136" b="2504"/>
          <a:stretch/>
        </p:blipFill>
        <p:spPr bwMode="auto">
          <a:xfrm>
            <a:off x="179512" y="988482"/>
            <a:ext cx="57054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12597"/>
          <a:stretch/>
        </p:blipFill>
        <p:spPr bwMode="auto">
          <a:xfrm>
            <a:off x="4788024" y="3737313"/>
            <a:ext cx="4248471" cy="303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5936" y="3933056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curvatura</a:t>
            </a:r>
            <a:r>
              <a:rPr lang="nb-NO" sz="1400" dirty="0" smtClean="0"/>
              <a:t> major</a:t>
            </a:r>
            <a:endParaRPr lang="nb-NO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164077" y="3583424"/>
            <a:ext cx="724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antrum</a:t>
            </a:r>
            <a:endParaRPr lang="nb-NO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3933056"/>
            <a:ext cx="984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duodenum</a:t>
            </a:r>
            <a:endParaRPr lang="nb-NO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066334" y="2769359"/>
            <a:ext cx="1221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Benignt: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rundovalt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j</a:t>
            </a:r>
            <a:r>
              <a:rPr lang="nb-NO" sz="1400" dirty="0" smtClean="0"/>
              <a:t>evn kant</a:t>
            </a:r>
            <a:endParaRPr lang="nb-NO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200290" y="1268760"/>
            <a:ext cx="831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øsofagus</a:t>
            </a:r>
            <a:endParaRPr lang="nb-NO" sz="1400" dirty="0"/>
          </a:p>
        </p:txBody>
      </p:sp>
      <p:sp>
        <p:nvSpPr>
          <p:cNvPr id="10" name="Rectangle 9"/>
          <p:cNvSpPr/>
          <p:nvPr/>
        </p:nvSpPr>
        <p:spPr>
          <a:xfrm>
            <a:off x="1540225" y="3933056"/>
            <a:ext cx="1076043" cy="86409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xtBox 10"/>
          <p:cNvSpPr txBox="1"/>
          <p:nvPr/>
        </p:nvSpPr>
        <p:spPr>
          <a:xfrm>
            <a:off x="3706831" y="5591851"/>
            <a:ext cx="1081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arrodert</a:t>
            </a:r>
            <a:r>
              <a:rPr lang="nb-NO" sz="1400" dirty="0" smtClean="0"/>
              <a:t> kar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022832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6" t="4361" r="9866" b="4547"/>
          <a:stretch/>
        </p:blipFill>
        <p:spPr bwMode="auto">
          <a:xfrm>
            <a:off x="395536" y="1196752"/>
            <a:ext cx="544830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92696"/>
            <a:ext cx="1619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Ulcus </a:t>
            </a:r>
            <a:r>
              <a:rPr lang="nb-NO" dirty="0" err="1" smtClean="0"/>
              <a:t>ventriculi</a:t>
            </a:r>
            <a:endParaRPr lang="nb-NO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1" t="11227" r="17339" b="11086"/>
          <a:stretch/>
        </p:blipFill>
        <p:spPr bwMode="auto">
          <a:xfrm>
            <a:off x="4283968" y="2924944"/>
            <a:ext cx="4581525" cy="37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39752" y="2780928"/>
            <a:ext cx="1368152" cy="122413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xtBox 2"/>
          <p:cNvSpPr txBox="1"/>
          <p:nvPr/>
        </p:nvSpPr>
        <p:spPr>
          <a:xfrm>
            <a:off x="1475656" y="2492896"/>
            <a:ext cx="724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antrum</a:t>
            </a:r>
            <a:endParaRPr lang="nb-NO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372200" y="2062034"/>
            <a:ext cx="21059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Malignt: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ujevn kant; infiltrasjon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«underminert»</a:t>
            </a:r>
            <a:endParaRPr lang="nb-NO" sz="1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092280" y="2780928"/>
            <a:ext cx="216024" cy="129614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794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62400"/>
            <a:ext cx="6307088" cy="42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6581" y="692696"/>
            <a:ext cx="345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Cancer </a:t>
            </a:r>
            <a:r>
              <a:rPr lang="nb-NO" dirty="0" err="1" smtClean="0"/>
              <a:t>ventriculi</a:t>
            </a:r>
            <a:r>
              <a:rPr lang="nb-NO" dirty="0" smtClean="0"/>
              <a:t> – «</a:t>
            </a:r>
            <a:r>
              <a:rPr lang="nb-NO" dirty="0" err="1" smtClean="0"/>
              <a:t>linitis</a:t>
            </a:r>
            <a:r>
              <a:rPr lang="nb-NO" dirty="0" smtClean="0"/>
              <a:t> </a:t>
            </a:r>
            <a:r>
              <a:rPr lang="nb-NO" dirty="0" err="1" smtClean="0"/>
              <a:t>plastica</a:t>
            </a:r>
            <a:r>
              <a:rPr lang="nb-NO" dirty="0" smtClean="0"/>
              <a:t>»</a:t>
            </a:r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6084169" y="3167500"/>
            <a:ext cx="30598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tumor vokser diffust i </a:t>
            </a:r>
            <a:r>
              <a:rPr lang="nb-NO" sz="1400" dirty="0" smtClean="0"/>
              <a:t>slimhinnen og i dypere sjikt</a:t>
            </a:r>
            <a:endParaRPr lang="nb-NO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gir fortykket </a:t>
            </a:r>
            <a:r>
              <a:rPr lang="nb-NO" sz="1400" dirty="0"/>
              <a:t>og stiv vegg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ventrikkelen blir liten og «trang»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t="34103" r="25152" b="22593"/>
          <a:stretch/>
        </p:blipFill>
        <p:spPr bwMode="auto">
          <a:xfrm rot="10800000">
            <a:off x="4636840" y="4482228"/>
            <a:ext cx="44196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67744" y="3332382"/>
            <a:ext cx="864096" cy="59551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091858" y="3630137"/>
            <a:ext cx="280342" cy="190936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0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3152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475685"/>
            <a:ext cx="141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Ulcerøs kolitt</a:t>
            </a:r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118220" y="5013176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appendix</a:t>
            </a:r>
            <a:endParaRPr lang="nb-NO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292052" y="2217708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skarpt skille mellom syk og frisk tarm</a:t>
            </a:r>
            <a:endParaRPr lang="nb-NO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956376" y="4368130"/>
            <a:ext cx="708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rectum</a:t>
            </a:r>
            <a:endParaRPr lang="nb-NO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627784" y="4365104"/>
            <a:ext cx="669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cøkum</a:t>
            </a:r>
            <a:endParaRPr lang="nb-NO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105475" y="195609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diffus, kontinuerlig utbredelse i syk tarm</a:t>
            </a:r>
            <a:endParaRPr lang="nb-NO" sz="1400" dirty="0"/>
          </a:p>
        </p:txBody>
      </p:sp>
      <p:sp>
        <p:nvSpPr>
          <p:cNvPr id="10" name="Rectangle 9"/>
          <p:cNvSpPr/>
          <p:nvPr/>
        </p:nvSpPr>
        <p:spPr>
          <a:xfrm>
            <a:off x="3203848" y="2281006"/>
            <a:ext cx="504056" cy="42791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xtBox 10"/>
          <p:cNvSpPr txBox="1"/>
          <p:nvPr/>
        </p:nvSpPr>
        <p:spPr>
          <a:xfrm>
            <a:off x="2936787" y="1902539"/>
            <a:ext cx="1376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pseudopolypper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4051509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3152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92696"/>
            <a:ext cx="335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Pseudopolypper ved ulcerøs kolitt</a:t>
            </a:r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4830417" y="1412776"/>
            <a:ext cx="3312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horisontale sår etterlater «øyer» av intakt slimhinne = «pseudopolypper»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914924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3152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764704"/>
            <a:ext cx="167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Crohns</a:t>
            </a:r>
            <a:r>
              <a:rPr lang="nb-NO" dirty="0" smtClean="0"/>
              <a:t> sykdom:</a:t>
            </a:r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173506"/>
            <a:ext cx="12650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fortykket vegg </a:t>
            </a:r>
          </a:p>
          <a:p>
            <a:endParaRPr lang="nb-NO" sz="1400" dirty="0" smtClean="0"/>
          </a:p>
          <a:p>
            <a:r>
              <a:rPr lang="nb-NO" sz="1400" dirty="0" smtClean="0"/>
              <a:t> </a:t>
            </a:r>
          </a:p>
          <a:p>
            <a:endParaRPr lang="nb-NO" sz="1400" dirty="0" smtClean="0"/>
          </a:p>
          <a:p>
            <a:endParaRPr lang="nb-NO" sz="1400" dirty="0"/>
          </a:p>
          <a:p>
            <a:endParaRPr lang="nb-NO" sz="1400" dirty="0" smtClean="0"/>
          </a:p>
          <a:p>
            <a:endParaRPr lang="nb-NO" sz="1400" dirty="0"/>
          </a:p>
          <a:p>
            <a:endParaRPr lang="nb-NO" sz="1400" dirty="0" smtClean="0"/>
          </a:p>
          <a:p>
            <a:endParaRPr lang="nb-NO" sz="1400" dirty="0"/>
          </a:p>
          <a:p>
            <a:r>
              <a:rPr lang="nb-NO" sz="1400" dirty="0" smtClean="0"/>
              <a:t>kaliberveksling</a:t>
            </a:r>
            <a:endParaRPr lang="nb-NO" sz="1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32634" y="2348880"/>
            <a:ext cx="967158" cy="2862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712157" y="3933056"/>
            <a:ext cx="1722438" cy="3800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427984" y="1539378"/>
            <a:ext cx="201216" cy="26361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067944" y="4941168"/>
            <a:ext cx="1872208" cy="2280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29200" y="1231601"/>
            <a:ext cx="1012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adheranser</a:t>
            </a:r>
            <a:endParaRPr lang="nb-NO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577030" y="4993431"/>
            <a:ext cx="2709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fibrinpåleiringer (</a:t>
            </a:r>
            <a:r>
              <a:rPr lang="nb-NO" sz="1400" dirty="0" err="1" smtClean="0"/>
              <a:t>serosa</a:t>
            </a:r>
            <a:r>
              <a:rPr lang="nb-NO" sz="1400" dirty="0" smtClean="0"/>
              <a:t>-affeksjon med fokal peritonitt)</a:t>
            </a:r>
            <a:endParaRPr lang="nb-NO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940152" y="3725417"/>
            <a:ext cx="886914" cy="121575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135686" y="4581129"/>
            <a:ext cx="804466" cy="36003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894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785" y="4293096"/>
            <a:ext cx="3539696" cy="23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62444"/>
            <a:ext cx="160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Crohns</a:t>
            </a:r>
            <a:r>
              <a:rPr lang="nb-NO" dirty="0" smtClean="0"/>
              <a:t> sykdom</a:t>
            </a:r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6863740" y="3074039"/>
            <a:ext cx="12961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fibrose gir trangere lumen og dermed obstruksjon</a:t>
            </a:r>
            <a:endParaRPr lang="nb-NO" sz="1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5354"/>
            <a:ext cx="5526086" cy="368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4161" y="4725143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t</a:t>
            </a:r>
            <a:r>
              <a:rPr lang="nb-NO" sz="1400" dirty="0" smtClean="0"/>
              <a:t>ransmural betennelse gir ulcerasjoner og fibrose</a:t>
            </a:r>
            <a:endParaRPr lang="nb-NO" sz="14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331640" y="3501008"/>
            <a:ext cx="1296144" cy="122413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236296" y="4243590"/>
            <a:ext cx="0" cy="9631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363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237</Words>
  <Application>Microsoft Office PowerPoint</Application>
  <PresentationFormat>On-screen Show (4:3)</PresentationFormat>
  <Paragraphs>74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Universitetet i Oslo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Inger Nina Farstad</dc:creator>
  <cp:lastModifiedBy>Inger Nina Farstad</cp:lastModifiedBy>
  <cp:revision>17</cp:revision>
  <dcterms:created xsi:type="dcterms:W3CDTF">2017-04-28T08:21:23Z</dcterms:created>
  <dcterms:modified xsi:type="dcterms:W3CDTF">2017-05-02T14:23:09Z</dcterms:modified>
</cp:coreProperties>
</file>