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88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18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99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1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82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12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68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81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82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29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88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D931-E15E-41CE-BC59-8FD2137E6339}" type="datetimeFigureOut">
              <a:rPr lang="nb-NO" smtClean="0"/>
              <a:t>04.05.2017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92E3-0C82-404A-8D6B-A7AA72B4E4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79" y="945399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0610" y="411991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Nyrecellecarcinom</a:t>
            </a:r>
            <a:r>
              <a:rPr lang="nb-NO" dirty="0" smtClean="0"/>
              <a:t> – makroskopiske varianter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2053278" y="5840881"/>
            <a:ext cx="4658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err="1" smtClean="0"/>
              <a:t>klarcellet</a:t>
            </a:r>
            <a:r>
              <a:rPr lang="nb-NO" sz="1400" dirty="0" smtClean="0"/>
              <a:t> </a:t>
            </a:r>
            <a:r>
              <a:rPr lang="nb-NO" sz="1400" dirty="0" err="1" smtClean="0"/>
              <a:t>carcinom</a:t>
            </a:r>
            <a:r>
              <a:rPr lang="nb-NO" sz="1400" dirty="0" smtClean="0"/>
              <a:t> er vanligst – ofte gråhvit snittflate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nekroser med sekundær cystedannelse er vanlig (tykk pil)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blødninger er vanlig (pil)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164288" y="2852936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779912" y="1196752"/>
            <a:ext cx="4320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35820" y="1221864"/>
            <a:ext cx="432048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827420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Cystedannelse i tumor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6127178"/>
            <a:ext cx="2511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tumor er ofte «kapselkledt»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2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2068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Blødning i tumor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21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5169" r="1265" b="5403"/>
          <a:stretch/>
        </p:blipFill>
        <p:spPr bwMode="auto">
          <a:xfrm>
            <a:off x="1110951" y="990020"/>
            <a:ext cx="6939185" cy="436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0951" y="666854"/>
            <a:ext cx="542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Kronisk </a:t>
            </a:r>
            <a:r>
              <a:rPr lang="nb-NO" dirty="0" err="1" smtClean="0"/>
              <a:t>pyelonefritt</a:t>
            </a:r>
            <a:r>
              <a:rPr lang="nb-NO" dirty="0" smtClean="0"/>
              <a:t> (bakteriell, </a:t>
            </a:r>
            <a:r>
              <a:rPr lang="nb-NO" dirty="0" err="1" smtClean="0"/>
              <a:t>ascenderende</a:t>
            </a:r>
            <a:r>
              <a:rPr lang="nb-NO" dirty="0" smtClean="0"/>
              <a:t> infeksjon)</a:t>
            </a:r>
          </a:p>
          <a:p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110951" y="5517232"/>
            <a:ext cx="33538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asymmetrisk affeksjon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u</a:t>
            </a:r>
            <a:r>
              <a:rPr lang="nb-NO" sz="1400" dirty="0" smtClean="0"/>
              <a:t>tvidete </a:t>
            </a:r>
            <a:r>
              <a:rPr lang="nb-NO" sz="1400" dirty="0" err="1" smtClean="0"/>
              <a:t>calyces</a:t>
            </a:r>
            <a:r>
              <a:rPr lang="nb-NO" sz="1400" dirty="0" smtClean="0"/>
              <a:t> (pil)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/>
              <a:t>c</a:t>
            </a:r>
            <a:r>
              <a:rPr lang="nb-NO" sz="1400" dirty="0" smtClean="0"/>
              <a:t>ystisk dilatasjon av parenkym (tykk pil)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variabel barkhøyde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utvikling av </a:t>
            </a:r>
            <a:r>
              <a:rPr lang="nb-NO" sz="1400" dirty="0" err="1" smtClean="0"/>
              <a:t>skrumpnyre</a:t>
            </a:r>
            <a:r>
              <a:rPr lang="nb-NO" sz="1400" dirty="0" smtClean="0"/>
              <a:t> (til høyre)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500572" y="3789040"/>
            <a:ext cx="64807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1844824"/>
            <a:ext cx="72008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55876" y="1412776"/>
            <a:ext cx="68407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3506" y="27194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*</a:t>
            </a:r>
            <a:endParaRPr lang="nb-NO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84492" y="22048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/>
              <a:t>*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37170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5012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Medullær</a:t>
            </a:r>
            <a:r>
              <a:rPr lang="nb-NO" dirty="0" smtClean="0"/>
              <a:t> svampnyre: cystisk dilatasjon av samlerør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938043"/>
            <a:ext cx="836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Medullær</a:t>
            </a:r>
            <a:r>
              <a:rPr lang="nb-NO" dirty="0" smtClean="0"/>
              <a:t> cystenyre/</a:t>
            </a:r>
            <a:r>
              <a:rPr lang="nb-NO" dirty="0" err="1" smtClean="0"/>
              <a:t>Nefronoftise</a:t>
            </a:r>
            <a:r>
              <a:rPr lang="nb-NO" dirty="0" smtClean="0"/>
              <a:t> </a:t>
            </a:r>
            <a:r>
              <a:rPr lang="nb-NO" dirty="0" smtClean="0"/>
              <a:t>kompleks kan likne men </a:t>
            </a:r>
            <a:r>
              <a:rPr lang="nb-NO" dirty="0" smtClean="0"/>
              <a:t>gir ofte nyresvikt ved fødsel</a:t>
            </a:r>
            <a:endParaRPr lang="nb-NO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77606" y="1124744"/>
            <a:ext cx="8628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11760" y="1074862"/>
            <a:ext cx="432048" cy="20661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52120" y="1141707"/>
            <a:ext cx="86282" cy="8471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11" y="1127850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4153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Nyresykdommer med redusert barkhøyde: </a:t>
            </a:r>
          </a:p>
          <a:p>
            <a:r>
              <a:rPr lang="nb-NO" dirty="0" smtClean="0"/>
              <a:t>symmetrisk (begge nyrer) og diffus (rammer hele nyren)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2944081" y="6023868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Granulert/kornet overflate</a:t>
            </a:r>
            <a:endParaRPr lang="nb-NO" dirty="0"/>
          </a:p>
        </p:txBody>
      </p:sp>
      <p:cxnSp>
        <p:nvCxnSpPr>
          <p:cNvPr id="5" name="Straight Arrow Connector 4"/>
          <p:cNvCxnSpPr>
            <a:stCxn id="6146" idx="2"/>
          </p:cNvCxnSpPr>
          <p:nvPr/>
        </p:nvCxnSpPr>
        <p:spPr>
          <a:xfrm flipV="1">
            <a:off x="5072611" y="3569425"/>
            <a:ext cx="2307701" cy="24415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843808" y="4725144"/>
            <a:ext cx="792088" cy="12858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6655" r="6871" b="19576"/>
          <a:stretch/>
        </p:blipFill>
        <p:spPr bwMode="auto">
          <a:xfrm>
            <a:off x="395536" y="3605260"/>
            <a:ext cx="1733570" cy="118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2129106" y="4248188"/>
            <a:ext cx="39604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3896"/>
          <a:stretch/>
        </p:blipFill>
        <p:spPr bwMode="auto">
          <a:xfrm>
            <a:off x="2483768" y="1340768"/>
            <a:ext cx="5760640" cy="452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92696"/>
            <a:ext cx="12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Amyloidose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463202" y="249289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Lett forstørret nyre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Jevn overflate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Delvis utviskede tegninger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37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35251"/>
            <a:ext cx="73152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9670" r="20063" b="23653"/>
          <a:stretch/>
        </p:blipFill>
        <p:spPr bwMode="auto">
          <a:xfrm>
            <a:off x="467544" y="5085184"/>
            <a:ext cx="2051866" cy="131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507" y="357663"/>
            <a:ext cx="7430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Nyrearteriestenose: </a:t>
            </a:r>
            <a:r>
              <a:rPr lang="nb-NO" dirty="0" err="1" smtClean="0"/>
              <a:t>sammesidig</a:t>
            </a:r>
            <a:r>
              <a:rPr lang="nb-NO" dirty="0" smtClean="0"/>
              <a:t> atrofi, </a:t>
            </a:r>
            <a:r>
              <a:rPr lang="nb-NO" dirty="0" err="1" smtClean="0"/>
              <a:t>motsidig</a:t>
            </a:r>
            <a:r>
              <a:rPr lang="nb-NO" dirty="0" smtClean="0"/>
              <a:t> kompensatorisk «hypertrofi»</a:t>
            </a:r>
            <a:endParaRPr lang="nb-NO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52372" y="3284984"/>
            <a:ext cx="843102" cy="15841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19617"/>
          <a:stretch/>
        </p:blipFill>
        <p:spPr bwMode="auto">
          <a:xfrm>
            <a:off x="323528" y="1052736"/>
            <a:ext cx="6365801" cy="392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26997" r="29175" b="15601"/>
          <a:stretch/>
        </p:blipFill>
        <p:spPr bwMode="auto">
          <a:xfrm>
            <a:off x="5076056" y="3861048"/>
            <a:ext cx="3631962" cy="280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280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Nyre </a:t>
            </a:r>
            <a:r>
              <a:rPr lang="nb-NO" dirty="0" smtClean="0"/>
              <a:t>med sirkulasjonssvikt 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588224" y="1628800"/>
            <a:ext cx="24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blek og lett ødematøs bark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mørkere marg</a:t>
            </a:r>
            <a:endParaRPr lang="nb-NO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5589240"/>
            <a:ext cx="2648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skarpt skille mellom bark og marg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3526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147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 Nina Farstad</dc:creator>
  <cp:lastModifiedBy>Inger Nina Farstad</cp:lastModifiedBy>
  <cp:revision>8</cp:revision>
  <dcterms:created xsi:type="dcterms:W3CDTF">2017-04-07T13:32:04Z</dcterms:created>
  <dcterms:modified xsi:type="dcterms:W3CDTF">2017-05-04T12:15:32Z</dcterms:modified>
</cp:coreProperties>
</file>